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66" r:id="rId5"/>
    <p:sldId id="267" r:id="rId6"/>
    <p:sldId id="332" r:id="rId7"/>
    <p:sldId id="269" r:id="rId8"/>
    <p:sldId id="270" r:id="rId9"/>
    <p:sldId id="272" r:id="rId10"/>
    <p:sldId id="273" r:id="rId11"/>
    <p:sldId id="274" r:id="rId12"/>
    <p:sldId id="275" r:id="rId13"/>
    <p:sldId id="277" r:id="rId14"/>
    <p:sldId id="276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306" r:id="rId42"/>
    <p:sldId id="304" r:id="rId43"/>
    <p:sldId id="307" r:id="rId44"/>
    <p:sldId id="308" r:id="rId45"/>
    <p:sldId id="309" r:id="rId46"/>
    <p:sldId id="310" r:id="rId47"/>
    <p:sldId id="311" r:id="rId48"/>
    <p:sldId id="312" r:id="rId49"/>
    <p:sldId id="313" r:id="rId50"/>
    <p:sldId id="314" r:id="rId51"/>
    <p:sldId id="315" r:id="rId52"/>
    <p:sldId id="316" r:id="rId53"/>
    <p:sldId id="317" r:id="rId54"/>
    <p:sldId id="318" r:id="rId55"/>
    <p:sldId id="319" r:id="rId56"/>
    <p:sldId id="320" r:id="rId57"/>
    <p:sldId id="321" r:id="rId58"/>
    <p:sldId id="322" r:id="rId59"/>
    <p:sldId id="323" r:id="rId60"/>
    <p:sldId id="324" r:id="rId61"/>
    <p:sldId id="325" r:id="rId62"/>
    <p:sldId id="326" r:id="rId63"/>
    <p:sldId id="328" r:id="rId64"/>
    <p:sldId id="329" r:id="rId65"/>
    <p:sldId id="331" r:id="rId6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73" autoAdjust="0"/>
    <p:restoredTop sz="94619" autoAdjust="0"/>
  </p:normalViewPr>
  <p:slideViewPr>
    <p:cSldViewPr snapToGrid="0">
      <p:cViewPr varScale="1">
        <p:scale>
          <a:sx n="86" d="100"/>
          <a:sy n="86" d="100"/>
        </p:scale>
        <p:origin x="69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3/14/2023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293234"/>
      </p:ext>
    </p:extLst>
  </p:cSld>
  <p:clrMapOvr>
    <a:masterClrMapping/>
  </p:clrMapOvr>
  <p:transition spd="slow" advTm="9317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3/14/2023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980780"/>
      </p:ext>
    </p:extLst>
  </p:cSld>
  <p:clrMapOvr>
    <a:masterClrMapping/>
  </p:clrMapOvr>
  <p:transition spd="slow" advTm="9317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3/14/2023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331440"/>
      </p:ext>
    </p:extLst>
  </p:cSld>
  <p:clrMapOvr>
    <a:masterClrMapping/>
  </p:clrMapOvr>
  <p:transition spd="slow" advTm="9317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3/14/2023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611856"/>
      </p:ext>
    </p:extLst>
  </p:cSld>
  <p:clrMapOvr>
    <a:masterClrMapping/>
  </p:clrMapOvr>
  <p:transition spd="slow" advTm="9317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3/14/2023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808341"/>
      </p:ext>
    </p:extLst>
  </p:cSld>
  <p:clrMapOvr>
    <a:masterClrMapping/>
  </p:clrMapOvr>
  <p:transition spd="slow" advTm="9317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3/14/2023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771173"/>
      </p:ext>
    </p:extLst>
  </p:cSld>
  <p:clrMapOvr>
    <a:masterClrMapping/>
  </p:clrMapOvr>
  <p:transition spd="slow" advTm="9317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3/14/2023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701673"/>
      </p:ext>
    </p:extLst>
  </p:cSld>
  <p:clrMapOvr>
    <a:masterClrMapping/>
  </p:clrMapOvr>
  <p:transition spd="slow" advTm="9317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3/14/2023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302048"/>
      </p:ext>
    </p:extLst>
  </p:cSld>
  <p:clrMapOvr>
    <a:masterClrMapping/>
  </p:clrMapOvr>
  <p:transition spd="slow" advTm="9317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3/14/2023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826855"/>
      </p:ext>
    </p:extLst>
  </p:cSld>
  <p:clrMapOvr>
    <a:masterClrMapping/>
  </p:clrMapOvr>
  <p:transition spd="slow" advTm="9317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3/14/2023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6014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ransition spd="slow" advTm="9317"/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6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1.mp3"/><Relationship Id="rId7" Type="http://schemas.openxmlformats.org/officeDocument/2006/relationships/image" Target="../media/image1.jpe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slideLayout" Target="../slideLayouts/slideLayout1.xml"/><Relationship Id="rId5" Type="http://schemas.openxmlformats.org/officeDocument/2006/relationships/audio" Target="../media/media2.mp3"/><Relationship Id="rId10" Type="http://schemas.openxmlformats.org/officeDocument/2006/relationships/image" Target="../media/image3.png"/><Relationship Id="rId4" Type="http://schemas.microsoft.com/office/2007/relationships/media" Target="../media/media2.mp3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452A527-3631-41ED-858D-3777A7D14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0000" y="639097"/>
            <a:ext cx="4813072" cy="3494791"/>
          </a:xfrm>
        </p:spPr>
        <p:txBody>
          <a:bodyPr>
            <a:normAutofit/>
          </a:bodyPr>
          <a:lstStyle/>
          <a:p>
            <a:r>
              <a:rPr lang="en-US" dirty="0"/>
              <a:t>Learner’s Practice Test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9999" y="4455621"/>
            <a:ext cx="4829101" cy="1238616"/>
          </a:xfrm>
        </p:spPr>
        <p:txBody>
          <a:bodyPr>
            <a:normAutofit/>
          </a:bodyPr>
          <a:lstStyle/>
          <a:p>
            <a:r>
              <a:rPr lang="en-US" dirty="0"/>
              <a:t>Province of Alberta</a:t>
            </a:r>
          </a:p>
          <a:p>
            <a:r>
              <a:rPr lang="en-US" dirty="0"/>
              <a:t>CANADA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40CBE3-3F91-419A-A649-32AB388EC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0"/>
            <a:ext cx="6096000" cy="685799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28A9C89-B313-458F-9C85-515930A51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05053" y="4294754"/>
            <a:ext cx="43891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Everyday-Song">
            <a:hlinkClick r:id="" action="ppaction://media"/>
            <a:extLst>
              <a:ext uri="{FF2B5EF4-FFF2-40B4-BE49-F238E27FC236}">
                <a16:creationId xmlns:a16="http://schemas.microsoft.com/office/drawing/2014/main" id="{53BCF920-E3C8-4567-8094-D1C9F278D29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  <p:pic>
        <p:nvPicPr>
          <p:cNvPr id="7" name="inspire1">
            <a:hlinkClick r:id="" action="ppaction://media"/>
            <a:extLst>
              <a:ext uri="{FF2B5EF4-FFF2-40B4-BE49-F238E27FC236}">
                <a16:creationId xmlns:a16="http://schemas.microsoft.com/office/drawing/2014/main" id="{C5C4D2D7-0429-42DD-A762-AF6E159CFEBF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582400" y="603425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915843"/>
      </p:ext>
    </p:extLst>
  </p:cSld>
  <p:clrMapOvr>
    <a:masterClrMapping/>
  </p:clrMapOvr>
  <p:transition spd="slow" advTm="931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 numSld="999" showWhenStopped="0">
                <p:cTn id="1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A Solid White lane indicates that;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Changing lane is permitted</a:t>
            </a:r>
          </a:p>
          <a:p>
            <a:r>
              <a:rPr lang="en-US" dirty="0"/>
              <a:t>B. Changing lane is permitted when the way is clear</a:t>
            </a:r>
          </a:p>
          <a:p>
            <a:r>
              <a:rPr lang="en-US" dirty="0"/>
              <a:t>C. Changing lane is not permitted</a:t>
            </a:r>
          </a:p>
          <a:p>
            <a:r>
              <a:rPr lang="en-US" dirty="0"/>
              <a:t>D. Changing lane is permitted after checking for traffic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43481773"/>
      </p:ext>
    </p:extLst>
  </p:cSld>
  <p:clrMapOvr>
    <a:masterClrMapping/>
  </p:clrMapOvr>
  <p:transition spd="slow" advTm="9317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A Solid White lane indicates that;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A. Changing lane is permitted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B. Changing lane is permitted when the way is clear</a:t>
            </a:r>
          </a:p>
          <a:p>
            <a:r>
              <a:rPr lang="en-US" b="1" dirty="0">
                <a:solidFill>
                  <a:srgbClr val="00B050"/>
                </a:solidFill>
              </a:rPr>
              <a:t>C. Changing lane is not permitted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D. Changing lane is permitted after checking for traffic</a:t>
            </a:r>
          </a:p>
          <a:p>
            <a:r>
              <a:rPr lang="en-US" b="1" dirty="0">
                <a:solidFill>
                  <a:srgbClr val="FF0000"/>
                </a:solidFill>
              </a:rPr>
              <a:t>NOTE: Driver’s guide to operation, safety and licensing (Traffic Control, Pavement markings p.39 )</a:t>
            </a:r>
          </a:p>
          <a:p>
            <a:endParaRPr lang="en-CA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F575F2-908B-471A-B9D4-2C655953B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2443" y="4460029"/>
            <a:ext cx="3292277" cy="1490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214865"/>
      </p:ext>
    </p:extLst>
  </p:cSld>
  <p:clrMapOvr>
    <a:masterClrMapping/>
  </p:clrMapOvr>
  <p:transition spd="slow" advTm="9317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What is the stopping distance of a vehicle?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The difference between the perception distance, the reaction distance and the braking distance of the vehicle</a:t>
            </a:r>
          </a:p>
          <a:p>
            <a:r>
              <a:rPr lang="en-US" dirty="0"/>
              <a:t>B. The average of the perception distance, the reaction distance and the braking distance of the vehicle</a:t>
            </a:r>
          </a:p>
          <a:p>
            <a:r>
              <a:rPr lang="en-US" dirty="0"/>
              <a:t>C. The product of the reaction distance to the braking distance of the vehicle</a:t>
            </a:r>
          </a:p>
          <a:p>
            <a:r>
              <a:rPr lang="en-US" dirty="0"/>
              <a:t>D. The sum of the perception distance, the reaction distance and the braking distance of the vehicle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2973919"/>
      </p:ext>
    </p:extLst>
  </p:cSld>
  <p:clrMapOvr>
    <a:masterClrMapping/>
  </p:clrMapOvr>
  <p:transition spd="slow" advTm="9317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What is the stopping distance of a vehicle?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The difference between the perception distance, the reaction distance and the braking distance of the vehicle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The average of the perception distance, the reaction distance and the braking distance of the vehicle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The product of the reaction distance to the braking distance of the vehicle</a:t>
            </a:r>
          </a:p>
          <a:p>
            <a:r>
              <a:rPr lang="en-US" b="1" dirty="0">
                <a:solidFill>
                  <a:srgbClr val="00B050"/>
                </a:solidFill>
              </a:rPr>
              <a:t>D. The sum of the perception distance, the reaction distance and the braking distance of the vehicle</a:t>
            </a:r>
          </a:p>
          <a:p>
            <a:r>
              <a:rPr lang="en-US" sz="16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600" b="1" dirty="0">
                <a:solidFill>
                  <a:srgbClr val="FF0000"/>
                </a:solidFill>
              </a:rPr>
              <a:t>(Basics of driving, p.50)</a:t>
            </a:r>
            <a:endParaRPr lang="en-CA" sz="1600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EDEACE-AD6B-44A8-9342-8EE4DC541A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8660" y="4672667"/>
            <a:ext cx="2197492" cy="1500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95466"/>
      </p:ext>
    </p:extLst>
  </p:cSld>
  <p:clrMapOvr>
    <a:masterClrMapping/>
  </p:clrMapOvr>
  <p:transition spd="slow" advTm="9317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Type of parking most often used in parking lots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Hill Parking</a:t>
            </a:r>
          </a:p>
          <a:p>
            <a:r>
              <a:rPr lang="en-US" dirty="0"/>
              <a:t>B. Angle Parking</a:t>
            </a:r>
          </a:p>
          <a:p>
            <a:r>
              <a:rPr lang="en-US" dirty="0"/>
              <a:t>C. Parallel Parking</a:t>
            </a:r>
          </a:p>
          <a:p>
            <a:r>
              <a:rPr lang="en-US" dirty="0"/>
              <a:t>D. None of the above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03433819"/>
      </p:ext>
    </p:extLst>
  </p:cSld>
  <p:clrMapOvr>
    <a:masterClrMapping/>
  </p:clrMapOvr>
  <p:transition spd="slow" advTm="9317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Type of parking most often used in parking lots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Hill Parking</a:t>
            </a:r>
          </a:p>
          <a:p>
            <a:r>
              <a:rPr lang="en-US" b="1" dirty="0">
                <a:solidFill>
                  <a:srgbClr val="00B050"/>
                </a:solidFill>
              </a:rPr>
              <a:t>B. Angle Parking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Parallel Parking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D. None of the above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(Basics of driving, p.53)</a:t>
            </a:r>
            <a:endParaRPr lang="en-CA" sz="2000" b="1" dirty="0">
              <a:solidFill>
                <a:srgbClr val="FF0000"/>
              </a:solidFill>
            </a:endParaRPr>
          </a:p>
          <a:p>
            <a:endParaRPr lang="en-CA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7FD228-C979-47C6-B73B-86D858BA2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7576" y="4228969"/>
            <a:ext cx="3209925" cy="128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754841"/>
      </p:ext>
    </p:extLst>
  </p:cSld>
  <p:clrMapOvr>
    <a:masterClrMapping/>
  </p:clrMapOvr>
  <p:transition spd="slow" advTm="9317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When approaching to exit a roundabout or traffic circle you should;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Proceed without any signal indicator</a:t>
            </a:r>
          </a:p>
          <a:p>
            <a:r>
              <a:rPr lang="en-US" dirty="0"/>
              <a:t>B. Activate your left signal</a:t>
            </a:r>
          </a:p>
          <a:p>
            <a:r>
              <a:rPr lang="en-US" dirty="0"/>
              <a:t>C. Sound your horn to caution other driver’s</a:t>
            </a:r>
          </a:p>
          <a:p>
            <a:r>
              <a:rPr lang="en-US" dirty="0"/>
              <a:t>D. Activate your right signal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15281173"/>
      </p:ext>
    </p:extLst>
  </p:cSld>
  <p:clrMapOvr>
    <a:masterClrMapping/>
  </p:clrMapOvr>
  <p:transition spd="slow" advTm="9317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When approaching to exit a roundabout or traffic circle you should;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Proceed without any signal indicator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Activate your left signal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Sound your horn to caution other driver’s</a:t>
            </a:r>
          </a:p>
          <a:p>
            <a:r>
              <a:rPr lang="en-US" b="1" dirty="0">
                <a:solidFill>
                  <a:srgbClr val="00B050"/>
                </a:solidFill>
              </a:rPr>
              <a:t>D. Activate your right signal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(Intersections and Turns, p.61)</a:t>
            </a:r>
            <a:endParaRPr lang="en-CA" sz="2000" b="1" dirty="0">
              <a:solidFill>
                <a:srgbClr val="FF0000"/>
              </a:solidFill>
            </a:endParaRPr>
          </a:p>
          <a:p>
            <a:endParaRPr lang="en-CA" b="1" dirty="0">
              <a:solidFill>
                <a:srgbClr val="00B05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C8DFD5-B30D-4C97-9DAE-578537D2A7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5812" y="1994968"/>
            <a:ext cx="2429318" cy="12969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8F3171-46BB-43F9-B391-99B6EC12F3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5812" y="3291870"/>
            <a:ext cx="2538908" cy="2774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503077"/>
      </p:ext>
    </p:extLst>
  </p:cSld>
  <p:clrMapOvr>
    <a:masterClrMapping/>
  </p:clrMapOvr>
  <p:transition spd="slow" advTm="9317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When exiting a major roadway or highway you should;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Slow down after entering or turning into the deceleration lane</a:t>
            </a:r>
          </a:p>
          <a:p>
            <a:r>
              <a:rPr lang="en-US" dirty="0"/>
              <a:t>B. Slow down before entering or turning into the deceleration lane</a:t>
            </a:r>
          </a:p>
          <a:p>
            <a:r>
              <a:rPr lang="en-US" dirty="0"/>
              <a:t>C. Maintain your speed and never slowdown</a:t>
            </a:r>
          </a:p>
          <a:p>
            <a:r>
              <a:rPr lang="en-US" dirty="0"/>
              <a:t>D. Slow down before leaving the acceleration lane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95843363"/>
      </p:ext>
    </p:extLst>
  </p:cSld>
  <p:clrMapOvr>
    <a:masterClrMapping/>
  </p:clrMapOvr>
  <p:transition spd="slow" advTm="9317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When exiting a major roadway or highway you should;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A. Slow down after entering or turning into the deceleration lane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Slow down before entering or turning into the deceleration lane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Maintain your speed and never slowdown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D. Slow down before leaving the acceleration lane</a:t>
            </a:r>
            <a:endParaRPr lang="en-CA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(Highways and freeways, p.74)</a:t>
            </a:r>
            <a:endParaRPr lang="en-CA" sz="2000" b="1" dirty="0">
              <a:solidFill>
                <a:srgbClr val="FF0000"/>
              </a:solidFill>
            </a:endParaRPr>
          </a:p>
          <a:p>
            <a:endParaRPr lang="en-CA" b="1" dirty="0">
              <a:solidFill>
                <a:srgbClr val="00B05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FF31A1-75AD-426B-85D5-361A7262EB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6939" y="3632434"/>
            <a:ext cx="3420961" cy="1876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223207"/>
      </p:ext>
    </p:extLst>
  </p:cSld>
  <p:clrMapOvr>
    <a:masterClrMapping/>
  </p:clrMapOvr>
  <p:transition spd="slow" advTm="9317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 A holder of class 6 operator’s license may operate which of the following vehicles?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A tractor-trailer</a:t>
            </a:r>
          </a:p>
          <a:p>
            <a:r>
              <a:rPr lang="en-US" dirty="0"/>
              <a:t>B. A taxi and limousine</a:t>
            </a:r>
          </a:p>
          <a:p>
            <a:r>
              <a:rPr lang="en-US" dirty="0"/>
              <a:t>C. A School bus</a:t>
            </a:r>
          </a:p>
          <a:p>
            <a:r>
              <a:rPr lang="en-US" dirty="0"/>
              <a:t>D. A motorcycle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48471506"/>
      </p:ext>
    </p:extLst>
  </p:cSld>
  <p:clrMapOvr>
    <a:masterClrMapping/>
  </p:clrMapOvr>
  <p:transition spd="slow" advTm="9317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 A holder of class 6 operator’s license may operate which of the following vehicles?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A tractor-trailer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A taxi and limousine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A School bus</a:t>
            </a:r>
          </a:p>
          <a:p>
            <a:r>
              <a:rPr lang="en-US" b="1" dirty="0">
                <a:solidFill>
                  <a:srgbClr val="00B050"/>
                </a:solidFill>
              </a:rPr>
              <a:t>D. A motorcycle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(Licensing information)</a:t>
            </a:r>
            <a:endParaRPr lang="en-CA" sz="2000" b="1" dirty="0">
              <a:solidFill>
                <a:srgbClr val="FF0000"/>
              </a:solidFill>
            </a:endParaRPr>
          </a:p>
          <a:p>
            <a:endParaRPr lang="en-CA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141301"/>
      </p:ext>
    </p:extLst>
  </p:cSld>
  <p:clrMapOvr>
    <a:masterClrMapping/>
  </p:clrMapOvr>
  <p:transition spd="slow" advTm="9317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 When another vehicle is passing you on a two-lane highway, you should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Slow down, activate your right signal and move slightly to the right side of your lane to allow the other driver to safely pass</a:t>
            </a:r>
          </a:p>
          <a:p>
            <a:r>
              <a:rPr lang="en-US" dirty="0"/>
              <a:t>B. Slow down and move slightly to the emergency lane</a:t>
            </a:r>
          </a:p>
          <a:p>
            <a:r>
              <a:rPr lang="en-US" dirty="0"/>
              <a:t>C. Maintain your lane and move slightly to the right side of your lane to allow other driver a better view of the road ahead</a:t>
            </a:r>
          </a:p>
          <a:p>
            <a:r>
              <a:rPr lang="en-US" dirty="0"/>
              <a:t>D. Move quickly to the right side of your lane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93276254"/>
      </p:ext>
    </p:extLst>
  </p:cSld>
  <p:clrMapOvr>
    <a:masterClrMapping/>
  </p:clrMapOvr>
  <p:transition spd="slow" advTm="9317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 When another vehicle is passing you on a two-lane highway, you should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Slow down, activate your right signal and move slightly to the right side of your lane to allow the other driver to safely pass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Slow down and move slightly to the emergency lane</a:t>
            </a:r>
          </a:p>
          <a:p>
            <a:r>
              <a:rPr lang="en-US" b="1" dirty="0">
                <a:solidFill>
                  <a:srgbClr val="00B050"/>
                </a:solidFill>
              </a:rPr>
              <a:t>C. Maintain your lane and move slightly to the right side of your lane to allow other driver a better view of the road ahead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D. Move quickly to the right side of your lane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(Highways and Freeways, p.72)</a:t>
            </a:r>
            <a:endParaRPr lang="en-CA" sz="2000" b="1" dirty="0">
              <a:solidFill>
                <a:srgbClr val="FF0000"/>
              </a:solidFill>
            </a:endParaRPr>
          </a:p>
          <a:p>
            <a:endParaRPr lang="en-CA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0048AC-166D-43F4-8CC8-282D582ABD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0266" y="4142064"/>
            <a:ext cx="1524000" cy="18383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73A1FF-1D15-4787-8D63-15791019A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6922" y="4142064"/>
            <a:ext cx="2641414" cy="152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896788"/>
      </p:ext>
    </p:extLst>
  </p:cSld>
  <p:clrMapOvr>
    <a:masterClrMapping/>
  </p:clrMapOvr>
  <p:transition spd="slow" advTm="9317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8. What should you do when you get a flat tire while driving;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Take your foot of the gas pedal and allow the engine to slow you down</a:t>
            </a:r>
          </a:p>
          <a:p>
            <a:r>
              <a:rPr lang="en-US" dirty="0"/>
              <a:t>B. Turn on your hazard and warning lights</a:t>
            </a:r>
          </a:p>
          <a:p>
            <a:r>
              <a:rPr lang="en-US" dirty="0"/>
              <a:t>C. Hold the steering wheel with a firm grip. Keep the vehicle on a straight course by looking and steering in the direction you want to go</a:t>
            </a:r>
          </a:p>
          <a:p>
            <a:r>
              <a:rPr lang="en-US" dirty="0"/>
              <a:t>D. All of the above </a:t>
            </a:r>
          </a:p>
          <a:p>
            <a:r>
              <a:rPr lang="en-US" dirty="0"/>
              <a:t>E. B and C only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85481799"/>
      </p:ext>
    </p:extLst>
  </p:cSld>
  <p:clrMapOvr>
    <a:masterClrMapping/>
  </p:clrMapOvr>
  <p:transition spd="slow" advTm="9317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8. What should you do when you get a flat tire while driving;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Take your foot of the gas pedal and allow the engine to slow you down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Turn on your hazard and warning lights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Hold the steering wheel with a firm grip. Keep the vehicle on a straight course by looking and steering in the direction you want to go</a:t>
            </a:r>
          </a:p>
          <a:p>
            <a:r>
              <a:rPr lang="en-US" b="1" dirty="0">
                <a:solidFill>
                  <a:srgbClr val="00B050"/>
                </a:solidFill>
              </a:rPr>
              <a:t>D. All of the above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E. B and C only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(Emergency Situations and Challenging Conditions, p.81)</a:t>
            </a:r>
            <a:endParaRPr lang="en-CA" sz="1800" b="1" dirty="0">
              <a:solidFill>
                <a:srgbClr val="FF0000"/>
              </a:solidFill>
            </a:endParaRPr>
          </a:p>
          <a:p>
            <a:endParaRPr lang="en-CA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739EDA-5C6A-4E4C-ADF1-FEFA600A5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3885" y="3582100"/>
            <a:ext cx="2104740" cy="16106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A2B1D5-21E3-4A4E-9C53-39E8280F7C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8625" y="3582100"/>
            <a:ext cx="1804398" cy="253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602"/>
      </p:ext>
    </p:extLst>
  </p:cSld>
  <p:clrMapOvr>
    <a:masterClrMapping/>
  </p:clrMapOvr>
  <p:transition spd="slow" advTm="9317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9. What does the sign indicate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Do not enter</a:t>
            </a:r>
          </a:p>
          <a:p>
            <a:r>
              <a:rPr lang="en-US" dirty="0"/>
              <a:t>B. Truck parking is allowed</a:t>
            </a:r>
          </a:p>
          <a:p>
            <a:r>
              <a:rPr lang="en-US" dirty="0"/>
              <a:t>C. Stop and proceed with caution</a:t>
            </a:r>
          </a:p>
          <a:p>
            <a:r>
              <a:rPr lang="en-US" dirty="0"/>
              <a:t>D. Only light vehicles are allowed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C88144-6C4E-4544-B636-3CBD42C7DB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9020" y="193892"/>
            <a:ext cx="1660969" cy="1636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123391"/>
      </p:ext>
    </p:extLst>
  </p:cSld>
  <p:clrMapOvr>
    <a:masterClrMapping/>
  </p:clrMapOvr>
  <p:transition spd="slow" advTm="9317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9. What does the sign indicate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A. Do not enter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Truck parking is allowed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Stop and proceed with caution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D. Only light vehicles are allowed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(Traffic control, p.26) )NOTE: This would also mean </a:t>
            </a:r>
            <a:r>
              <a:rPr lang="en-US" sz="1800" b="1" u="sng" dirty="0">
                <a:solidFill>
                  <a:srgbClr val="FF0000"/>
                </a:solidFill>
              </a:rPr>
              <a:t>WRONG WAY!</a:t>
            </a:r>
            <a:r>
              <a:rPr lang="en-US" sz="1800" b="1" dirty="0">
                <a:solidFill>
                  <a:srgbClr val="FF0000"/>
                </a:solidFill>
              </a:rPr>
              <a:t>)</a:t>
            </a:r>
            <a:endParaRPr lang="en-CA" sz="1800" b="1" dirty="0">
              <a:solidFill>
                <a:srgbClr val="FF0000"/>
              </a:solidFill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C88144-6C4E-4544-B636-3CBD42C7DB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9020" y="193892"/>
            <a:ext cx="1660969" cy="1636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287072"/>
      </p:ext>
    </p:extLst>
  </p:cSld>
  <p:clrMapOvr>
    <a:masterClrMapping/>
  </p:clrMapOvr>
  <p:transition spd="slow" advTm="9317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 What does skidding mean?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Vehicle starts to slow down</a:t>
            </a:r>
          </a:p>
          <a:p>
            <a:r>
              <a:rPr lang="en-US" dirty="0"/>
              <a:t>B. Vehicle’s speed is uncontrollable</a:t>
            </a:r>
          </a:p>
          <a:p>
            <a:r>
              <a:rPr lang="en-US" dirty="0"/>
              <a:t>C. Vibration through the brake pedal</a:t>
            </a:r>
          </a:p>
          <a:p>
            <a:r>
              <a:rPr lang="en-US" dirty="0"/>
              <a:t>D. Losing control of your vehicle</a:t>
            </a:r>
          </a:p>
          <a:p>
            <a:r>
              <a:rPr lang="en-US" dirty="0"/>
              <a:t>E. All of the above</a:t>
            </a:r>
          </a:p>
        </p:txBody>
      </p:sp>
      <p:pic>
        <p:nvPicPr>
          <p:cNvPr id="2050" name="Picture 2" descr="What causes Car Skidding? | Car Tips">
            <a:extLst>
              <a:ext uri="{FF2B5EF4-FFF2-40B4-BE49-F238E27FC236}">
                <a16:creationId xmlns:a16="http://schemas.microsoft.com/office/drawing/2014/main" id="{79C1CD4A-687D-40FA-809A-4AB296FBF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479" y="522380"/>
            <a:ext cx="1889969" cy="1214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3745346"/>
      </p:ext>
    </p:extLst>
  </p:cSld>
  <p:clrMapOvr>
    <a:masterClrMapping/>
  </p:clrMapOvr>
  <p:transition spd="slow" advTm="9317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 What does skidding mean?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Vehicle starts to slow down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Vehicle’s speed is uncontrollable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Vibration through the brake pedal</a:t>
            </a:r>
          </a:p>
          <a:p>
            <a:r>
              <a:rPr lang="en-US" b="1" dirty="0">
                <a:solidFill>
                  <a:srgbClr val="00B050"/>
                </a:solidFill>
              </a:rPr>
              <a:t>D. Losing control of your vehicle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E. All of the above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(Emergency Situation and Challenging Conditions, p.78)</a:t>
            </a:r>
            <a:endParaRPr lang="en-CA" sz="1800" b="1" dirty="0">
              <a:solidFill>
                <a:srgbClr val="FF0000"/>
              </a:solidFill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2050" name="Picture 2" descr="What causes Car Skidding? | Car Tips">
            <a:extLst>
              <a:ext uri="{FF2B5EF4-FFF2-40B4-BE49-F238E27FC236}">
                <a16:creationId xmlns:a16="http://schemas.microsoft.com/office/drawing/2014/main" id="{79C1CD4A-687D-40FA-809A-4AB296FBF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558" y="522380"/>
            <a:ext cx="1889969" cy="1214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621B1AE-40D3-4B6B-BBDF-E2FF190B0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3626" y="2054603"/>
            <a:ext cx="2571750" cy="18097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3964E4-32DD-4BE0-8F52-E313055015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3626" y="3917951"/>
            <a:ext cx="2486025" cy="21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744894"/>
      </p:ext>
    </p:extLst>
  </p:cSld>
  <p:clrMapOvr>
    <a:masterClrMapping/>
  </p:clrMapOvr>
  <p:transition spd="slow" advTm="9317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raffic Light Ahead Warning Sign Stock Illustration - Download Image Now -  iStock">
            <a:extLst>
              <a:ext uri="{FF2B5EF4-FFF2-40B4-BE49-F238E27FC236}">
                <a16:creationId xmlns:a16="http://schemas.microsoft.com/office/drawing/2014/main" id="{8151D462-CEB7-468D-A71C-E95611432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9581" y="286603"/>
            <a:ext cx="1436394" cy="20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 What does the sign mean?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Railway crossing ahead</a:t>
            </a:r>
          </a:p>
          <a:p>
            <a:r>
              <a:rPr lang="en-US" dirty="0"/>
              <a:t>B. Stop sign ahead</a:t>
            </a:r>
          </a:p>
          <a:p>
            <a:r>
              <a:rPr lang="en-US" dirty="0"/>
              <a:t>C. Traffic light ahead</a:t>
            </a:r>
          </a:p>
          <a:p>
            <a:r>
              <a:rPr lang="en-US" dirty="0"/>
              <a:t>D. Slowdown construction zone ahead</a:t>
            </a:r>
          </a:p>
        </p:txBody>
      </p:sp>
    </p:spTree>
    <p:extLst>
      <p:ext uri="{BB962C8B-B14F-4D97-AF65-F5344CB8AC3E}">
        <p14:creationId xmlns:p14="http://schemas.microsoft.com/office/powerpoint/2010/main" val="88464912"/>
      </p:ext>
    </p:extLst>
  </p:cSld>
  <p:clrMapOvr>
    <a:masterClrMapping/>
  </p:clrMapOvr>
  <p:transition spd="slow" advTm="9317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raffic Light Ahead Warning Sign Stock Illustration - Download Image Now -  iStock">
            <a:extLst>
              <a:ext uri="{FF2B5EF4-FFF2-40B4-BE49-F238E27FC236}">
                <a16:creationId xmlns:a16="http://schemas.microsoft.com/office/drawing/2014/main" id="{8151D462-CEB7-468D-A71C-E95611432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0904" y="380348"/>
            <a:ext cx="1436394" cy="20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 What does the sign mean?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Railway crossing ahead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Stop sign ahead</a:t>
            </a:r>
          </a:p>
          <a:p>
            <a:r>
              <a:rPr lang="en-US" b="1" dirty="0">
                <a:solidFill>
                  <a:srgbClr val="00B050"/>
                </a:solidFill>
              </a:rPr>
              <a:t>C. Traffic light ahead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D. Slowdown construction zone ahead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(Traffic control, p.33)</a:t>
            </a:r>
            <a:endParaRPr lang="en-CA" sz="1800" b="1" dirty="0">
              <a:solidFill>
                <a:srgbClr val="FF0000"/>
              </a:solidFill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215410"/>
      </p:ext>
    </p:extLst>
  </p:cSld>
  <p:clrMapOvr>
    <a:masterClrMapping/>
  </p:clrMapOvr>
  <p:transition spd="slow" advTm="9317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12. The GDL (Graduated Driver Licensing) program aims to;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Improve road safety by creating a complex environment full of difficult task for new drivers</a:t>
            </a:r>
          </a:p>
          <a:p>
            <a:r>
              <a:rPr lang="en-US" dirty="0"/>
              <a:t>B. Improve road safety by creating a controlled and low-risk environment for new drivers</a:t>
            </a:r>
          </a:p>
          <a:p>
            <a:r>
              <a:rPr lang="en-US" dirty="0"/>
              <a:t>C. Improve road safety by creating an un-controlled and high-risk environment for new drivers</a:t>
            </a:r>
          </a:p>
          <a:p>
            <a:r>
              <a:rPr lang="en-US" dirty="0"/>
              <a:t>D. Improve road safety by providing minimal support in an un-controlled environment for new drivers</a:t>
            </a:r>
          </a:p>
        </p:txBody>
      </p:sp>
    </p:spTree>
    <p:extLst>
      <p:ext uri="{BB962C8B-B14F-4D97-AF65-F5344CB8AC3E}">
        <p14:creationId xmlns:p14="http://schemas.microsoft.com/office/powerpoint/2010/main" val="288155096"/>
      </p:ext>
    </p:extLst>
  </p:cSld>
  <p:clrMapOvr>
    <a:masterClrMapping/>
  </p:clrMapOvr>
  <p:transition spd="slow" advTm="9317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12. The GDL (Graduated Driver Licensing) program aims to;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Improve road safety by creating a complex environment full of difficult task for new drivers</a:t>
            </a:r>
          </a:p>
          <a:p>
            <a:r>
              <a:rPr lang="en-US" b="1" dirty="0">
                <a:solidFill>
                  <a:srgbClr val="00B050"/>
                </a:solidFill>
              </a:rPr>
              <a:t>B. Improve road safety by creating a controlled and low-risk environment for new drivers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Improve road safety by creating an un-controlled and high-risk environment for new drivers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D. Improve road safety by providing minimal support in an un-controlled environment for new drivers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(Licensing information, chapter1)</a:t>
            </a:r>
            <a:endParaRPr lang="en-CA" sz="1800" b="1" dirty="0">
              <a:solidFill>
                <a:srgbClr val="FF0000"/>
              </a:solidFill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768509"/>
      </p:ext>
    </p:extLst>
  </p:cSld>
  <p:clrMapOvr>
    <a:masterClrMapping/>
  </p:clrMapOvr>
  <p:transition spd="slow" advTm="9317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13. What does the sign mean?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You may turn left only</a:t>
            </a:r>
          </a:p>
          <a:p>
            <a:r>
              <a:rPr lang="en-US" dirty="0"/>
              <a:t>B. You may go straight or turn right</a:t>
            </a:r>
          </a:p>
          <a:p>
            <a:r>
              <a:rPr lang="en-US" dirty="0"/>
              <a:t>C. You may go straight or turn left</a:t>
            </a:r>
          </a:p>
          <a:p>
            <a:r>
              <a:rPr lang="en-US" dirty="0"/>
              <a:t>D. You may turn right only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8F84CC-3E28-4F87-BF6C-A9E30F880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3108" y="438367"/>
            <a:ext cx="1554544" cy="148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711866"/>
      </p:ext>
    </p:extLst>
  </p:cSld>
  <p:clrMapOvr>
    <a:masterClrMapping/>
  </p:clrMapOvr>
  <p:transition spd="slow" advTm="9317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13. What does the sign mean?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You may turn left only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You may go straight or turn right</a:t>
            </a:r>
          </a:p>
          <a:p>
            <a:r>
              <a:rPr lang="en-US" b="1" dirty="0">
                <a:solidFill>
                  <a:srgbClr val="00B050"/>
                </a:solidFill>
              </a:rPr>
              <a:t>C. You may go straight or turn left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D. You may turn right only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(Traffic control, p.28)</a:t>
            </a:r>
            <a:endParaRPr lang="en-CA" sz="1800" b="1" dirty="0">
              <a:solidFill>
                <a:srgbClr val="FF0000"/>
              </a:solidFill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8F84CC-3E28-4F87-BF6C-A9E30F880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7698" y="447245"/>
            <a:ext cx="1554544" cy="148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667997"/>
      </p:ext>
    </p:extLst>
  </p:cSld>
  <p:clrMapOvr>
    <a:masterClrMapping/>
  </p:clrMapOvr>
  <p:transition spd="slow" advTm="9317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14. Properly adjusted head restraints can greatly reduce;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the risk of being thrown away from the vehicle due to collisions and sudden vehicle movements</a:t>
            </a:r>
          </a:p>
          <a:p>
            <a:r>
              <a:rPr lang="en-US" dirty="0"/>
              <a:t>B. the risk of whiplash injuries due to collisions and sudden vehicle movement</a:t>
            </a:r>
          </a:p>
          <a:p>
            <a:r>
              <a:rPr lang="en-US" dirty="0"/>
              <a:t>C. collisions at railway crossings</a:t>
            </a:r>
          </a:p>
          <a:p>
            <a:r>
              <a:rPr lang="en-US" dirty="0"/>
              <a:t>D. 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3436898221"/>
      </p:ext>
    </p:extLst>
  </p:cSld>
  <p:clrMapOvr>
    <a:masterClrMapping/>
  </p:clrMapOvr>
  <p:transition spd="slow" advTm="9317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14. Properly adjusted head restraints can greatly reduce;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the risk of being thrown away from the vehicle due to collisions and sudden vehicle movements</a:t>
            </a:r>
          </a:p>
          <a:p>
            <a:r>
              <a:rPr lang="en-US" b="1" dirty="0">
                <a:solidFill>
                  <a:srgbClr val="00B050"/>
                </a:solidFill>
              </a:rPr>
              <a:t>B. the risk of whiplash injuries due to collisions and sudden vehicle movement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collisions at railway crossings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D. All of the above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(The basics of driving, p.45)</a:t>
            </a:r>
            <a:endParaRPr lang="en-CA" sz="1800" b="1" dirty="0">
              <a:solidFill>
                <a:srgbClr val="FF0000"/>
              </a:solidFill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A95043-13F2-4737-95D5-B00E1855A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6237" y="4504887"/>
            <a:ext cx="3268490" cy="1295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740185"/>
      </p:ext>
    </p:extLst>
  </p:cSld>
  <p:clrMapOvr>
    <a:masterClrMapping/>
  </p:clrMapOvr>
  <p:transition spd="slow" advTm="9317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15. Turning right from a two-way road onto another two-way road, you should;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Turn into the left lane</a:t>
            </a:r>
          </a:p>
          <a:p>
            <a:r>
              <a:rPr lang="en-US" dirty="0"/>
              <a:t>B. Swing wide to the left and turn to your lane</a:t>
            </a:r>
          </a:p>
          <a:p>
            <a:r>
              <a:rPr lang="en-US" dirty="0"/>
              <a:t>C. Stay centered into your turning lane, and no more that one meter from the curb or edge of the road</a:t>
            </a:r>
          </a:p>
          <a:p>
            <a:r>
              <a:rPr lang="en-US" dirty="0"/>
              <a:t>D. 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2858945199"/>
      </p:ext>
    </p:extLst>
  </p:cSld>
  <p:clrMapOvr>
    <a:masterClrMapping/>
  </p:clrMapOvr>
  <p:transition spd="slow" advTm="9317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15. Turning right from a two-way road onto another two-way road, you should;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Turn into the left lane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Swing wide to the left and turn to your lane</a:t>
            </a:r>
          </a:p>
          <a:p>
            <a:r>
              <a:rPr lang="en-US" b="1" dirty="0">
                <a:solidFill>
                  <a:srgbClr val="00B050"/>
                </a:solidFill>
              </a:rPr>
              <a:t>C. Stay centered into your turning lane, and no more that one meter from the curb or edge of the road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D. All of the above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(Intersections and turns, p.64)</a:t>
            </a:r>
            <a:endParaRPr lang="en-CA" sz="1800" b="1" dirty="0">
              <a:solidFill>
                <a:srgbClr val="FF0000"/>
              </a:solidFill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F5D36E-AFD4-4ACA-A938-4235725A5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9749" y="3429000"/>
            <a:ext cx="2128470" cy="2399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454215"/>
      </p:ext>
    </p:extLst>
  </p:cSld>
  <p:clrMapOvr>
    <a:masterClrMapping/>
  </p:clrMapOvr>
  <p:transition spd="slow" advTm="9317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16. If you see a red “X” above your lane, you should;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You may remain driving in that lane</a:t>
            </a:r>
          </a:p>
          <a:p>
            <a:r>
              <a:rPr lang="en-US" dirty="0"/>
              <a:t>B. Drive with caution and watch for on-coming traffic</a:t>
            </a:r>
          </a:p>
          <a:p>
            <a:r>
              <a:rPr lang="en-US" dirty="0"/>
              <a:t>C. Move safely into a lane with a green arrow</a:t>
            </a:r>
          </a:p>
          <a:p>
            <a:r>
              <a:rPr lang="en-US" dirty="0"/>
              <a:t>D. Slow down for pedestrians</a:t>
            </a:r>
          </a:p>
        </p:txBody>
      </p:sp>
    </p:spTree>
    <p:extLst>
      <p:ext uri="{BB962C8B-B14F-4D97-AF65-F5344CB8AC3E}">
        <p14:creationId xmlns:p14="http://schemas.microsoft.com/office/powerpoint/2010/main" val="3648910373"/>
      </p:ext>
    </p:extLst>
  </p:cSld>
  <p:clrMapOvr>
    <a:masterClrMapping/>
  </p:clrMapOvr>
  <p:transition spd="slow" advTm="9317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16. If you see a red “X” above your lane, you should;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You may remain driving in that lane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Drive with caution and watch for on-coming traffic</a:t>
            </a:r>
          </a:p>
          <a:p>
            <a:r>
              <a:rPr lang="en-US" b="1" dirty="0">
                <a:solidFill>
                  <a:srgbClr val="00B050"/>
                </a:solidFill>
              </a:rPr>
              <a:t>C. Move safely into a lane with a green arrow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D. Slow down for pedestrians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(Traffic control, p.24-25)</a:t>
            </a:r>
            <a:endParaRPr lang="en-CA" sz="1800" b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C5703B-EEDE-4FAF-BC55-B906B483E2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9264" y="4251638"/>
            <a:ext cx="2149333" cy="17287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342673-8E20-43A3-8676-FD3A6C737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9264" y="1737360"/>
            <a:ext cx="2110574" cy="245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228123"/>
      </p:ext>
    </p:extLst>
  </p:cSld>
  <p:clrMapOvr>
    <a:masterClrMapping/>
  </p:clrMapOvr>
  <p:transition spd="slow" advTm="9317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17. U-turns are permitted at which of the following locations in an urban area?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On a roadway between intersections</a:t>
            </a:r>
          </a:p>
          <a:p>
            <a:r>
              <a:rPr lang="en-US" dirty="0"/>
              <a:t>B. At an alley intersection</a:t>
            </a:r>
          </a:p>
          <a:p>
            <a:r>
              <a:rPr lang="en-US" dirty="0"/>
              <a:t>C. At an intersection where one or more of the roadways is an access to a public or private parking lot which public can access</a:t>
            </a:r>
          </a:p>
          <a:p>
            <a:r>
              <a:rPr lang="en-US" dirty="0"/>
              <a:t>D. None of the above</a:t>
            </a:r>
          </a:p>
        </p:txBody>
      </p:sp>
    </p:spTree>
    <p:extLst>
      <p:ext uri="{BB962C8B-B14F-4D97-AF65-F5344CB8AC3E}">
        <p14:creationId xmlns:p14="http://schemas.microsoft.com/office/powerpoint/2010/main" val="757738792"/>
      </p:ext>
    </p:extLst>
  </p:cSld>
  <p:clrMapOvr>
    <a:masterClrMapping/>
  </p:clrMapOvr>
  <p:transition spd="slow" advTm="9317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17. U-turns are permitted at which of the following locations in an urban area?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On a roadway between intersections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At an alley intersection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At an intersection where one or more of the roadways is an access to a public or private parking lot which public can access</a:t>
            </a:r>
          </a:p>
          <a:p>
            <a:r>
              <a:rPr lang="en-US" b="1" dirty="0">
                <a:solidFill>
                  <a:srgbClr val="00B050"/>
                </a:solidFill>
              </a:rPr>
              <a:t>D. None of the above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(Intersections and turns, p.67)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&gt; U-turns are allowed only at areas where a sign indicates that U-turns are permitted</a:t>
            </a:r>
            <a:endParaRPr lang="en-CA" sz="1800" b="1" dirty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1E6CA-9B21-459B-98D2-FA50504FE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9652" y="3552774"/>
            <a:ext cx="2975970" cy="1668535"/>
          </a:xfrm>
          <a:prstGeom prst="rect">
            <a:avLst/>
          </a:prstGeom>
        </p:spPr>
      </p:pic>
      <p:pic>
        <p:nvPicPr>
          <p:cNvPr id="5122" name="Picture 2" descr="U-Turning: Signs, Laws &amp; Safety | Driving Geeks">
            <a:extLst>
              <a:ext uri="{FF2B5EF4-FFF2-40B4-BE49-F238E27FC236}">
                <a16:creationId xmlns:a16="http://schemas.microsoft.com/office/drawing/2014/main" id="{EE207DBE-EA1E-4D8B-87E3-0C9D6C81C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569" y="5350221"/>
            <a:ext cx="663830" cy="666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7129731"/>
      </p:ext>
    </p:extLst>
  </p:cSld>
  <p:clrMapOvr>
    <a:masterClrMapping/>
  </p:clrMapOvr>
  <p:transition spd="slow" advTm="9317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18. To obtain a class 7 learner’s driving license you must?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Have a parental consent if you are under 18 years of age</a:t>
            </a:r>
          </a:p>
          <a:p>
            <a:r>
              <a:rPr lang="en-US" dirty="0"/>
              <a:t>B. be 16 years of age or older</a:t>
            </a:r>
          </a:p>
          <a:p>
            <a:r>
              <a:rPr lang="en-US" dirty="0"/>
              <a:t>C. pass the basic Alberta class 5 road test</a:t>
            </a:r>
          </a:p>
          <a:p>
            <a:r>
              <a:rPr lang="en-US" dirty="0"/>
              <a:t>D. pass the knowledge test on the rules of the road</a:t>
            </a:r>
          </a:p>
          <a:p>
            <a:r>
              <a:rPr lang="en-US" dirty="0"/>
              <a:t>E. A and D is correct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022319"/>
      </p:ext>
    </p:extLst>
  </p:cSld>
  <p:clrMapOvr>
    <a:masterClrMapping/>
  </p:clrMapOvr>
  <p:transition spd="slow" advTm="9317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18. To obtain a class 7 learner’s driving license you must?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Have a parental consent if you are under 18 years of age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be 16 years of age or older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pass the basic Alberta class 5 road test</a:t>
            </a:r>
          </a:p>
          <a:p>
            <a:r>
              <a:rPr lang="en-US" dirty="0"/>
              <a:t>D. pass the knowledge test on the rules of the road</a:t>
            </a:r>
          </a:p>
          <a:p>
            <a:r>
              <a:rPr lang="en-US" dirty="0">
                <a:solidFill>
                  <a:srgbClr val="00B050"/>
                </a:solidFill>
              </a:rPr>
              <a:t>E. A and D are correct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(Licensing information, p.10)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BD0C90-B97E-4D2B-9B78-4231329D7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1459" y="2608976"/>
            <a:ext cx="2614799" cy="2471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842606"/>
      </p:ext>
    </p:extLst>
  </p:cSld>
  <p:clrMapOvr>
    <a:masterClrMapping/>
  </p:clrMapOvr>
  <p:transition spd="slow" advTm="9317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19. The shoulder of a highway is intended for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passing vehicles</a:t>
            </a:r>
          </a:p>
          <a:p>
            <a:r>
              <a:rPr lang="en-US" dirty="0"/>
              <a:t>B. Emergencies</a:t>
            </a:r>
          </a:p>
          <a:p>
            <a:r>
              <a:rPr lang="en-US" dirty="0"/>
              <a:t>C. bicyclist</a:t>
            </a:r>
          </a:p>
          <a:p>
            <a:r>
              <a:rPr lang="en-US" dirty="0"/>
              <a:t>D. commercial vehicles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109797"/>
      </p:ext>
    </p:extLst>
  </p:cSld>
  <p:clrMapOvr>
    <a:masterClrMapping/>
  </p:clrMapOvr>
  <p:transition spd="slow" advTm="9317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19. The shoulder of a highway is intended for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passing vehicles</a:t>
            </a:r>
          </a:p>
          <a:p>
            <a:r>
              <a:rPr lang="en-US" b="1" dirty="0">
                <a:solidFill>
                  <a:srgbClr val="00B050"/>
                </a:solidFill>
              </a:rPr>
              <a:t>B. Emergencies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bicyclist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D. commercial vehicles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(The basics of driving, p.56)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97C329-ED45-41ED-B319-88C0AC087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2090" y="2726422"/>
            <a:ext cx="2210593" cy="2723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527921"/>
      </p:ext>
    </p:extLst>
  </p:cSld>
  <p:clrMapOvr>
    <a:masterClrMapping/>
  </p:clrMapOvr>
  <p:transition spd="slow" advTm="9317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20. What does the sign mean?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Divider ahead – keep right</a:t>
            </a:r>
          </a:p>
          <a:p>
            <a:r>
              <a:rPr lang="en-US" dirty="0"/>
              <a:t>B. Straight only</a:t>
            </a:r>
          </a:p>
          <a:p>
            <a:r>
              <a:rPr lang="en-US" dirty="0"/>
              <a:t>C. Divided highway begins</a:t>
            </a:r>
          </a:p>
          <a:p>
            <a:r>
              <a:rPr lang="en-US" dirty="0"/>
              <a:t>D. Narrow passage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91E2C3-2BEB-4C31-96B3-55703113F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7279" y="234612"/>
            <a:ext cx="1191481" cy="155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478457"/>
      </p:ext>
    </p:extLst>
  </p:cSld>
  <p:clrMapOvr>
    <a:masterClrMapping/>
  </p:clrMapOvr>
  <p:transition spd="slow" advTm="9317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20. What does the sign mean?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A. Divider ahead – keep right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Straight only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Divided highway begins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D. Narrow passage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(Traffic control, p.27)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91E2C3-2BEB-4C31-96B3-55703113F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5001" y="286603"/>
            <a:ext cx="1191481" cy="155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748843"/>
      </p:ext>
    </p:extLst>
  </p:cSld>
  <p:clrMapOvr>
    <a:masterClrMapping/>
  </p:clrMapOvr>
  <p:transition spd="slow" advTm="9317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21. When you are driving behind another vehicle under normal conditions, you should;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maintain a maximum four second following distance</a:t>
            </a:r>
          </a:p>
          <a:p>
            <a:r>
              <a:rPr lang="en-US" dirty="0"/>
              <a:t>B. maintain a maximum three second following distance</a:t>
            </a:r>
          </a:p>
          <a:p>
            <a:r>
              <a:rPr lang="en-US" dirty="0"/>
              <a:t>C. maintain a maximum six second following distance</a:t>
            </a:r>
          </a:p>
          <a:p>
            <a:r>
              <a:rPr lang="en-US" dirty="0"/>
              <a:t>D. maintain a maximum two second following distance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911657"/>
      </p:ext>
    </p:extLst>
  </p:cSld>
  <p:clrMapOvr>
    <a:masterClrMapping/>
  </p:clrMapOvr>
  <p:transition spd="slow" advTm="9317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21. When you are driving behind another vehicle under normal conditions, you should;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maintain a maximum four second following distance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maintain a maximum three second following distance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maintain a maximum six second following distance</a:t>
            </a:r>
          </a:p>
          <a:p>
            <a:r>
              <a:rPr lang="en-US" b="1" dirty="0">
                <a:solidFill>
                  <a:srgbClr val="00B050"/>
                </a:solidFill>
              </a:rPr>
              <a:t>D. maintain a maximum two second following distance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(Responsible driving, p.91)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BC6E0C-0B58-42C5-AA5D-C5BF5A3E18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2131" y="4260035"/>
            <a:ext cx="217170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095919"/>
      </p:ext>
    </p:extLst>
  </p:cSld>
  <p:clrMapOvr>
    <a:masterClrMapping/>
  </p:clrMapOvr>
  <p:transition spd="slow" advTm="9317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22. Flashing amber and red lights means;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Emergency vehicle</a:t>
            </a:r>
          </a:p>
          <a:p>
            <a:r>
              <a:rPr lang="en-US" dirty="0"/>
              <a:t>B. Railway crossing ahead</a:t>
            </a:r>
          </a:p>
          <a:p>
            <a:r>
              <a:rPr lang="en-US" dirty="0"/>
              <a:t>C. Snowplow ahead</a:t>
            </a:r>
          </a:p>
          <a:p>
            <a:r>
              <a:rPr lang="en-US" dirty="0"/>
              <a:t>D. Detour ahead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077951"/>
      </p:ext>
    </p:extLst>
  </p:cSld>
  <p:clrMapOvr>
    <a:masterClrMapping/>
  </p:clrMapOvr>
  <p:transition spd="slow" advTm="9317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22. Flashing amber and red lights means;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Emergency vehicle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Railway crossing ahead</a:t>
            </a:r>
          </a:p>
          <a:p>
            <a:r>
              <a:rPr lang="en-US" b="1" dirty="0">
                <a:solidFill>
                  <a:srgbClr val="00B050"/>
                </a:solidFill>
              </a:rPr>
              <a:t>C. Snowplow ahead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D. Detour ahead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(Sharing the road, p.103)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B208D4-76F2-4BDE-AF0C-D0D0432DA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1041" y="3269303"/>
            <a:ext cx="2114550" cy="2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144793"/>
      </p:ext>
    </p:extLst>
  </p:cSld>
  <p:clrMapOvr>
    <a:masterClrMapping/>
  </p:clrMapOvr>
  <p:transition spd="slow" advTm="9317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23. You must activate your signal lights when you are;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moving away from the curb or parking lane</a:t>
            </a:r>
          </a:p>
          <a:p>
            <a:r>
              <a:rPr lang="en-US" dirty="0"/>
              <a:t>B. changing lanes</a:t>
            </a:r>
          </a:p>
          <a:p>
            <a:r>
              <a:rPr lang="en-US" dirty="0"/>
              <a:t>C. turning left or right</a:t>
            </a:r>
          </a:p>
          <a:p>
            <a:r>
              <a:rPr lang="en-US" dirty="0"/>
              <a:t>D. All of the above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923858"/>
      </p:ext>
    </p:extLst>
  </p:cSld>
  <p:clrMapOvr>
    <a:masterClrMapping/>
  </p:clrMapOvr>
  <p:transition spd="slow" advTm="9317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23. You must activate your signal lights when you are;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moving away from the curb or parking lane</a:t>
            </a:r>
          </a:p>
          <a:p>
            <a:r>
              <a:rPr lang="en-US" dirty="0"/>
              <a:t>B. changing lanes</a:t>
            </a:r>
          </a:p>
          <a:p>
            <a:r>
              <a:rPr lang="en-US" dirty="0"/>
              <a:t>C. turning left or right</a:t>
            </a:r>
          </a:p>
          <a:p>
            <a:r>
              <a:rPr lang="en-US" b="1" dirty="0">
                <a:solidFill>
                  <a:srgbClr val="00B050"/>
                </a:solidFill>
              </a:rPr>
              <a:t>D. All of the above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(The basics of driving, p.49)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A39D05-D115-45AA-9B9D-000AA5DF7E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3974" y="3879297"/>
            <a:ext cx="2038350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887504"/>
      </p:ext>
    </p:extLst>
  </p:cSld>
  <p:clrMapOvr>
    <a:masterClrMapping/>
  </p:clrMapOvr>
  <p:transition spd="slow" advTm="9317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24. A broken yellow line on your side of the road indicates that;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Passing is not permitted</a:t>
            </a:r>
          </a:p>
          <a:p>
            <a:r>
              <a:rPr lang="en-US" dirty="0"/>
              <a:t>B. Passing is permitted when your way is clear and can be completed safely</a:t>
            </a:r>
          </a:p>
          <a:p>
            <a:r>
              <a:rPr lang="en-US" dirty="0"/>
              <a:t>C. Changing lane is not permitted</a:t>
            </a:r>
          </a:p>
          <a:p>
            <a:r>
              <a:rPr lang="en-US" dirty="0"/>
              <a:t>D. None of the above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955709"/>
      </p:ext>
    </p:extLst>
  </p:cSld>
  <p:clrMapOvr>
    <a:masterClrMapping/>
  </p:clrMapOvr>
  <p:transition spd="slow" advTm="9317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24. A broken yellow line on your side of the road indicates that;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Passing is not permitted</a:t>
            </a:r>
          </a:p>
          <a:p>
            <a:r>
              <a:rPr lang="en-US" b="1" dirty="0">
                <a:solidFill>
                  <a:srgbClr val="00B050"/>
                </a:solidFill>
              </a:rPr>
              <a:t>B. Passing is permitted when your way is clear and can be completed safely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Changing lane is not permitted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D. None of the above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(Traffic control, p.38)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DC1D7F-498B-4A51-A87A-9A03CAAFE2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5570" y="3259242"/>
            <a:ext cx="2238375" cy="260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475275"/>
      </p:ext>
    </p:extLst>
  </p:cSld>
  <p:clrMapOvr>
    <a:masterClrMapping/>
  </p:clrMapOvr>
  <p:transition spd="slow" advTm="9317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25. ABS (Anti-lock braking system) in vehicles assist driver’s in performing;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Emergency stops</a:t>
            </a:r>
          </a:p>
          <a:p>
            <a:r>
              <a:rPr lang="en-US" dirty="0"/>
              <a:t>B. Emergency right turns</a:t>
            </a:r>
          </a:p>
          <a:p>
            <a:r>
              <a:rPr lang="en-US" dirty="0"/>
              <a:t>C. Emergency left turns</a:t>
            </a:r>
          </a:p>
          <a:p>
            <a:r>
              <a:rPr lang="en-US" dirty="0"/>
              <a:t>D. Emergency repairs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39212"/>
      </p:ext>
    </p:extLst>
  </p:cSld>
  <p:clrMapOvr>
    <a:masterClrMapping/>
  </p:clrMapOvr>
  <p:transition spd="slow" advTm="9317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25. ABS (Anti-lock braking system) in vehicles assist driver’s in performing;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A. Emergency stops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Emergency right turns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Emergency left turns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D. Emergency repairs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(Emergency situations and challenging conditions, p.78)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BDB6C1-6567-4521-A441-4FA1A5E43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3710" y="2108201"/>
            <a:ext cx="2047875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059212"/>
      </p:ext>
    </p:extLst>
  </p:cSld>
  <p:clrMapOvr>
    <a:masterClrMapping/>
  </p:clrMapOvr>
  <p:transition spd="slow" advTm="9317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26. What is the correct hand signal for slowing or stopping?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Left hand out the window and pointing upward</a:t>
            </a:r>
          </a:p>
          <a:p>
            <a:r>
              <a:rPr lang="en-US" dirty="0"/>
              <a:t>B. Left hand pointing straight out the window</a:t>
            </a:r>
          </a:p>
          <a:p>
            <a:r>
              <a:rPr lang="en-US" dirty="0"/>
              <a:t>C. Left hand out the window and pointing forward</a:t>
            </a:r>
          </a:p>
          <a:p>
            <a:r>
              <a:rPr lang="en-US" dirty="0"/>
              <a:t>D. Left hand out the window and pointing downward</a:t>
            </a:r>
          </a:p>
        </p:txBody>
      </p:sp>
    </p:spTree>
    <p:extLst>
      <p:ext uri="{BB962C8B-B14F-4D97-AF65-F5344CB8AC3E}">
        <p14:creationId xmlns:p14="http://schemas.microsoft.com/office/powerpoint/2010/main" val="361369519"/>
      </p:ext>
    </p:extLst>
  </p:cSld>
  <p:clrMapOvr>
    <a:masterClrMapping/>
  </p:clrMapOvr>
  <p:transition spd="slow" advTm="9317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26. What is the correct hand signal for slowing or stopping?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Left hand out the window and pointing upward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Left hand pointing straight out the window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Left hand out the window and pointing forward</a:t>
            </a:r>
          </a:p>
          <a:p>
            <a:r>
              <a:rPr lang="en-US" b="1" dirty="0">
                <a:solidFill>
                  <a:srgbClr val="00B050"/>
                </a:solidFill>
              </a:rPr>
              <a:t>D. Left hand out the window and pointing downward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(The basics of driving, p.49)</a:t>
            </a:r>
          </a:p>
          <a:p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AFBED3-54F2-4A1B-BC4F-86270EF94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1272" y="2108201"/>
            <a:ext cx="2257425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697798"/>
      </p:ext>
    </p:extLst>
  </p:cSld>
  <p:clrMapOvr>
    <a:masterClrMapping/>
  </p:clrMapOvr>
  <p:transition spd="slow" advTm="9317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27. Under Alberta law, cyclist under 18 years of age must wear?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an approved safety helmet</a:t>
            </a:r>
          </a:p>
          <a:p>
            <a:r>
              <a:rPr lang="en-US" dirty="0"/>
              <a:t>B. an approved eye protection</a:t>
            </a:r>
          </a:p>
          <a:p>
            <a:r>
              <a:rPr lang="en-US" dirty="0"/>
              <a:t>C. approved protective clothing</a:t>
            </a:r>
          </a:p>
          <a:p>
            <a:r>
              <a:rPr lang="en-US" dirty="0"/>
              <a:t>D. 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461233095"/>
      </p:ext>
    </p:extLst>
  </p:cSld>
  <p:clrMapOvr>
    <a:masterClrMapping/>
  </p:clrMapOvr>
  <p:transition spd="slow" advTm="9317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27. Under Alberta law, cyclist under 18 years of age must wear?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A. an approved safety helmet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an approved eye protection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approved protective clothing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D. All of the above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(Sharing the road, p.98)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456985-6119-4452-8327-1FCFC1D2B8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0404" y="2517033"/>
            <a:ext cx="2238375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316232"/>
      </p:ext>
    </p:extLst>
  </p:cSld>
  <p:clrMapOvr>
    <a:masterClrMapping/>
  </p:clrMapOvr>
  <p:transition spd="slow" advTm="9317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28. A white or clear lights at the rear of a vehicle indicates that;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the vehicle is parked</a:t>
            </a:r>
          </a:p>
          <a:p>
            <a:r>
              <a:rPr lang="en-US" dirty="0"/>
              <a:t>B. the vehicle is stopping</a:t>
            </a:r>
          </a:p>
          <a:p>
            <a:r>
              <a:rPr lang="en-US" dirty="0"/>
              <a:t>C. the vehicle is in an emergency</a:t>
            </a:r>
          </a:p>
          <a:p>
            <a:r>
              <a:rPr lang="en-US" dirty="0"/>
              <a:t>D. the vehicle is in reverse</a:t>
            </a:r>
          </a:p>
        </p:txBody>
      </p:sp>
    </p:spTree>
    <p:extLst>
      <p:ext uri="{BB962C8B-B14F-4D97-AF65-F5344CB8AC3E}">
        <p14:creationId xmlns:p14="http://schemas.microsoft.com/office/powerpoint/2010/main" val="3964406931"/>
      </p:ext>
    </p:extLst>
  </p:cSld>
  <p:clrMapOvr>
    <a:masterClrMapping/>
  </p:clrMapOvr>
  <p:transition spd="slow" advTm="9317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28. A white or clear lights at the rear of a vehicle indicates that;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the vehicle is parked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the vehicle is stopping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the vehicle is in an emergency</a:t>
            </a:r>
          </a:p>
          <a:p>
            <a:r>
              <a:rPr lang="en-US" b="1" dirty="0">
                <a:solidFill>
                  <a:srgbClr val="00B050"/>
                </a:solidFill>
              </a:rPr>
              <a:t>D. the vehicle is in reverse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(The basics of driving, p.46)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21A91A-E17D-44AE-8019-D482C9A68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7657" y="4287255"/>
            <a:ext cx="2257425" cy="11525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51778E9-3596-4D24-86F1-E93D68BD51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9268" y="4236921"/>
            <a:ext cx="2257425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265194"/>
      </p:ext>
    </p:extLst>
  </p:cSld>
  <p:clrMapOvr>
    <a:masterClrMapping/>
  </p:clrMapOvr>
  <p:transition spd="slow" advTm="9317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29. Areas that you cannot see other road user’s in your mirror are called?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invisible spot</a:t>
            </a:r>
          </a:p>
          <a:p>
            <a:r>
              <a:rPr lang="en-US" dirty="0"/>
              <a:t>B. zero visibility</a:t>
            </a:r>
          </a:p>
          <a:p>
            <a:r>
              <a:rPr lang="en-US" dirty="0"/>
              <a:t>C. no-spots</a:t>
            </a:r>
          </a:p>
          <a:p>
            <a:r>
              <a:rPr lang="en-US" dirty="0"/>
              <a:t>D. blind spots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985728"/>
      </p:ext>
    </p:extLst>
  </p:cSld>
  <p:clrMapOvr>
    <a:masterClrMapping/>
  </p:clrMapOvr>
  <p:transition spd="slow" advTm="9317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29. Areas that you cannot see other road user’s in your mirror are called?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invisible spot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zero visibility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no-spots</a:t>
            </a:r>
          </a:p>
          <a:p>
            <a:r>
              <a:rPr lang="en-US" b="1" dirty="0">
                <a:solidFill>
                  <a:srgbClr val="00B050"/>
                </a:solidFill>
              </a:rPr>
              <a:t>D. blind spots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(Highways and freeways, p.70)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1B4234-7B9C-43EA-9B3D-34A39C8B0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7573" y="2212233"/>
            <a:ext cx="2171700" cy="355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149542"/>
      </p:ext>
    </p:extLst>
  </p:cSld>
  <p:clrMapOvr>
    <a:masterClrMapping/>
  </p:clrMapOvr>
  <p:transition spd="slow" advTm="9317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30. Before entering your vehicle walk around  to check for?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adult pedestrians</a:t>
            </a:r>
          </a:p>
          <a:p>
            <a:r>
              <a:rPr lang="en-US" dirty="0"/>
              <a:t>B. children and Pets</a:t>
            </a:r>
          </a:p>
          <a:p>
            <a:r>
              <a:rPr lang="en-US" dirty="0"/>
              <a:t>C. proper tire inflation</a:t>
            </a:r>
          </a:p>
          <a:p>
            <a:r>
              <a:rPr lang="en-US" dirty="0"/>
              <a:t>D. all of the above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703209"/>
      </p:ext>
    </p:extLst>
  </p:cSld>
  <p:clrMapOvr>
    <a:masterClrMapping/>
  </p:clrMapOvr>
  <p:transition spd="slow" advTm="9317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30. Before entering your vehicle walk around  to check for?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adult pedestrians</a:t>
            </a:r>
          </a:p>
          <a:p>
            <a:r>
              <a:rPr lang="en-US" dirty="0"/>
              <a:t>B. children and Pets</a:t>
            </a:r>
          </a:p>
          <a:p>
            <a:r>
              <a:rPr lang="en-US" dirty="0"/>
              <a:t>C. proper tire inflation</a:t>
            </a:r>
          </a:p>
          <a:p>
            <a:r>
              <a:rPr lang="en-US" b="1" dirty="0">
                <a:solidFill>
                  <a:srgbClr val="00B050"/>
                </a:solidFill>
              </a:rPr>
              <a:t>D. all of the above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(The basics of driving, p.44)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7B0ECE-61DB-42B0-81DD-4B111866E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039" y="2858897"/>
            <a:ext cx="2181225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893397"/>
      </p:ext>
    </p:extLst>
  </p:cSld>
  <p:clrMapOvr>
    <a:masterClrMapping/>
  </p:clrMapOvr>
  <p:transition spd="slow" advTm="9317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4192" y="1931972"/>
            <a:ext cx="10058400" cy="299405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  <a:latin typeface="Speak Pro" panose="020B0504020101020102" pitchFamily="34" charset="0"/>
              </a:rPr>
              <a:t>THANK YOU VERY MUCH AND GOOD LUCK!</a:t>
            </a:r>
            <a:br>
              <a:rPr lang="en-US" b="1" dirty="0">
                <a:solidFill>
                  <a:srgbClr val="00B050"/>
                </a:solidFill>
                <a:latin typeface="Speak Pro" panose="020B0504020101020102" pitchFamily="34" charset="0"/>
              </a:rPr>
            </a:br>
            <a:br>
              <a:rPr lang="en-US" b="1" dirty="0">
                <a:solidFill>
                  <a:srgbClr val="00B050"/>
                </a:solidFill>
                <a:latin typeface="Speak Pro" panose="020B0504020101020102" pitchFamily="34" charset="0"/>
              </a:rPr>
            </a:br>
            <a:r>
              <a:rPr lang="en-US" b="1" dirty="0">
                <a:solidFill>
                  <a:srgbClr val="00B050"/>
                </a:solidFill>
                <a:latin typeface="Speak Pro" panose="020B0504020101020102" pitchFamily="34" charset="0"/>
              </a:rPr>
              <a:t>If you like this video you might want to consider to subscribing to this channel for more videos to come…</a:t>
            </a:r>
            <a:endParaRPr lang="en-CA" b="1" dirty="0">
              <a:solidFill>
                <a:srgbClr val="00B050"/>
              </a:solidFill>
              <a:latin typeface="Speak Pro" panose="020B05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374801"/>
      </p:ext>
    </p:extLst>
  </p:cSld>
  <p:clrMapOvr>
    <a:masterClrMapping/>
  </p:clrMapOvr>
  <p:transition spd="slow" advTm="9317"/>
</p:sld>
</file>

<file path=ppt/theme/theme1.xml><?xml version="1.0" encoding="utf-8"?>
<a:theme xmlns:a="http://schemas.openxmlformats.org/drawingml/2006/main" name="RetrospectVTI">
  <a:themeElements>
    <a:clrScheme name="">
      <a:dk1>
        <a:srgbClr val="000000"/>
      </a:dk1>
      <a:lt1>
        <a:srgbClr val="FFFFFF"/>
      </a:lt1>
      <a:dk2>
        <a:srgbClr val="243541"/>
      </a:dk2>
      <a:lt2>
        <a:srgbClr val="E2E5E8"/>
      </a:lt2>
      <a:accent1>
        <a:srgbClr val="E88B33"/>
      </a:accent1>
      <a:accent2>
        <a:srgbClr val="AEA33A"/>
      </a:accent2>
      <a:accent3>
        <a:srgbClr val="8CAB4A"/>
      </a:accent3>
      <a:accent4>
        <a:srgbClr val="57B636"/>
      </a:accent4>
      <a:accent5>
        <a:srgbClr val="2EBA43"/>
      </a:accent5>
      <a:accent6>
        <a:srgbClr val="33B67D"/>
      </a:accent6>
      <a:hlink>
        <a:srgbClr val="5F84A8"/>
      </a:hlink>
      <a:folHlink>
        <a:srgbClr val="7F7F7F"/>
      </a:folHlink>
    </a:clrScheme>
    <a:fontScheme name="Retrospect">
      <a:majorFont>
        <a:latin typeface="Georgia Pro Cond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peak Pro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Override1.xml><?xml version="1.0" encoding="utf-8"?>
<a:themeOverride xmlns:a="http://schemas.openxmlformats.org/drawingml/2006/main">
  <a:clrScheme name="Custom 40">
    <a:dk1>
      <a:sysClr val="windowText" lastClr="000000"/>
    </a:dk1>
    <a:lt1>
      <a:sysClr val="window" lastClr="FFFFFF"/>
    </a:lt1>
    <a:dk2>
      <a:srgbClr val="545D57"/>
    </a:dk2>
    <a:lt2>
      <a:srgbClr val="EBEBE8"/>
    </a:lt2>
    <a:accent1>
      <a:srgbClr val="579858"/>
    </a:accent1>
    <a:accent2>
      <a:srgbClr val="ED583E"/>
    </a:accent2>
    <a:accent3>
      <a:srgbClr val="D3BA59"/>
    </a:accent3>
    <a:accent4>
      <a:srgbClr val="4C94AC"/>
    </a:accent4>
    <a:accent5>
      <a:srgbClr val="A09E84"/>
    </a:accent5>
    <a:accent6>
      <a:srgbClr val="FC7D4A"/>
    </a:accent6>
    <a:hlink>
      <a:srgbClr val="04A2DA"/>
    </a:hlink>
    <a:folHlink>
      <a:srgbClr val="808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31F006B4-A9E1-4F39-85C8-FB836F9193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6377351-63A1-4C2E-8C9A-66CDD70F16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F3CD65D-61A5-43C9-A837-6EC73C7DA8AB}">
  <ds:schemaRefs>
    <ds:schemaRef ds:uri="http://purl.org/dc/dcmitype/"/>
    <ds:schemaRef ds:uri="http://purl.org/dc/elements/1.1/"/>
    <ds:schemaRef ds:uri="71af3243-3dd4-4a8d-8c0d-dd76da1f02a5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16c05727-aa75-4e4a-9b5f-8a80a1165891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{37D0FFA0-6277-4D2B-8415-E45F68DD6690}tf11437505_win32</Template>
  <TotalTime>916</TotalTime>
  <Words>3467</Words>
  <Application>Microsoft Office PowerPoint</Application>
  <PresentationFormat>Widescreen</PresentationFormat>
  <Paragraphs>371</Paragraphs>
  <Slides>62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6" baseType="lpstr">
      <vt:lpstr>Calibri</vt:lpstr>
      <vt:lpstr>Georgia Pro Cond Light</vt:lpstr>
      <vt:lpstr>Speak Pro</vt:lpstr>
      <vt:lpstr>RetrospectVTI</vt:lpstr>
      <vt:lpstr>Learner’s Practice Test 1</vt:lpstr>
      <vt:lpstr>1. A Solid White lane indicates that;</vt:lpstr>
      <vt:lpstr>1. A Solid White lane indicates that;</vt:lpstr>
      <vt:lpstr>2. What is the stopping distance of a vehicle?</vt:lpstr>
      <vt:lpstr>2. What is the stopping distance of a vehicle?</vt:lpstr>
      <vt:lpstr>3. Type of parking most often used in parking lots</vt:lpstr>
      <vt:lpstr>3. Type of parking most often used in parking lots</vt:lpstr>
      <vt:lpstr>4. When approaching to exit a roundabout or traffic circle you should;</vt:lpstr>
      <vt:lpstr>4. When approaching to exit a roundabout or traffic circle you should;</vt:lpstr>
      <vt:lpstr>5. When exiting a major roadway or highway you should;</vt:lpstr>
      <vt:lpstr>5. When exiting a major roadway or highway you should;</vt:lpstr>
      <vt:lpstr>6. A holder of class 6 operator’s license may operate which of the following vehicles?</vt:lpstr>
      <vt:lpstr>6. A holder of class 6 operator’s license may operate which of the following vehicles?</vt:lpstr>
      <vt:lpstr>7. When another vehicle is passing you on a two-lane highway, you should</vt:lpstr>
      <vt:lpstr>7. When another vehicle is passing you on a two-lane highway, you should</vt:lpstr>
      <vt:lpstr>8. What should you do when you get a flat tire while driving;</vt:lpstr>
      <vt:lpstr>8. What should you do when you get a flat tire while driving;</vt:lpstr>
      <vt:lpstr>9. What does the sign indicate</vt:lpstr>
      <vt:lpstr>9. What does the sign indicate</vt:lpstr>
      <vt:lpstr>10. What does skidding mean?</vt:lpstr>
      <vt:lpstr>10. What does skidding mean?</vt:lpstr>
      <vt:lpstr>11. What does the sign mean?</vt:lpstr>
      <vt:lpstr>11. What does the sign mean?</vt:lpstr>
      <vt:lpstr>12. The GDL (Graduated Driver Licensing) program aims to;</vt:lpstr>
      <vt:lpstr>12. The GDL (Graduated Driver Licensing) program aims to;</vt:lpstr>
      <vt:lpstr>13. What does the sign mean?</vt:lpstr>
      <vt:lpstr>13. What does the sign mean?</vt:lpstr>
      <vt:lpstr>14. Properly adjusted head restraints can greatly reduce;</vt:lpstr>
      <vt:lpstr>14. Properly adjusted head restraints can greatly reduce;</vt:lpstr>
      <vt:lpstr>15. Turning right from a two-way road onto another two-way road, you should;</vt:lpstr>
      <vt:lpstr>15. Turning right from a two-way road onto another two-way road, you should;</vt:lpstr>
      <vt:lpstr>16. If you see a red “X” above your lane, you should;</vt:lpstr>
      <vt:lpstr>16. If you see a red “X” above your lane, you should;</vt:lpstr>
      <vt:lpstr>17. U-turns are permitted at which of the following locations in an urban area?</vt:lpstr>
      <vt:lpstr>17. U-turns are permitted at which of the following locations in an urban area?</vt:lpstr>
      <vt:lpstr>18. To obtain a class 7 learner’s driving license you must?</vt:lpstr>
      <vt:lpstr>18. To obtain a class 7 learner’s driving license you must?</vt:lpstr>
      <vt:lpstr>19. The shoulder of a highway is intended for</vt:lpstr>
      <vt:lpstr>19. The shoulder of a highway is intended for</vt:lpstr>
      <vt:lpstr>20. What does the sign mean?</vt:lpstr>
      <vt:lpstr>20. What does the sign mean?</vt:lpstr>
      <vt:lpstr>21. When you are driving behind another vehicle under normal conditions, you should;</vt:lpstr>
      <vt:lpstr>21. When you are driving behind another vehicle under normal conditions, you should;</vt:lpstr>
      <vt:lpstr>22. Flashing amber and red lights means;</vt:lpstr>
      <vt:lpstr>22. Flashing amber and red lights means;</vt:lpstr>
      <vt:lpstr>23. You must activate your signal lights when you are;</vt:lpstr>
      <vt:lpstr>23. You must activate your signal lights when you are;</vt:lpstr>
      <vt:lpstr>24. A broken yellow line on your side of the road indicates that;</vt:lpstr>
      <vt:lpstr>24. A broken yellow line on your side of the road indicates that;</vt:lpstr>
      <vt:lpstr>25. ABS (Anti-lock braking system) in vehicles assist driver’s in performing;</vt:lpstr>
      <vt:lpstr>25. ABS (Anti-lock braking system) in vehicles assist driver’s in performing;</vt:lpstr>
      <vt:lpstr>26. What is the correct hand signal for slowing or stopping?</vt:lpstr>
      <vt:lpstr>26. What is the correct hand signal for slowing or stopping?</vt:lpstr>
      <vt:lpstr>27. Under Alberta law, cyclist under 18 years of age must wear?</vt:lpstr>
      <vt:lpstr>27. Under Alberta law, cyclist under 18 years of age must wear?</vt:lpstr>
      <vt:lpstr>28. A white or clear lights at the rear of a vehicle indicates that;</vt:lpstr>
      <vt:lpstr>28. A white or clear lights at the rear of a vehicle indicates that;</vt:lpstr>
      <vt:lpstr>29. Areas that you cannot see other road user’s in your mirror are called?</vt:lpstr>
      <vt:lpstr>29. Areas that you cannot see other road user’s in your mirror are called?</vt:lpstr>
      <vt:lpstr>30. Before entering your vehicle walk around  to check for?</vt:lpstr>
      <vt:lpstr>30. Before entering your vehicle walk around  to check for?</vt:lpstr>
      <vt:lpstr>THANK YOU VERY MUCH AND GOOD LUCK!  If you like this video you might want to consider to subscribing to this channel for more videos to come…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Learner’s Practice Test 1</dc:title>
  <dc:creator>Carl Aroco</dc:creator>
  <cp:lastModifiedBy>Carl Aroco</cp:lastModifiedBy>
  <cp:revision>15</cp:revision>
  <dcterms:created xsi:type="dcterms:W3CDTF">2022-02-06T18:17:59Z</dcterms:created>
  <dcterms:modified xsi:type="dcterms:W3CDTF">2023-03-15T03:28:07Z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