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6" r:id="rId5"/>
    <p:sldId id="267" r:id="rId6"/>
    <p:sldId id="271" r:id="rId7"/>
    <p:sldId id="269" r:id="rId8"/>
    <p:sldId id="270" r:id="rId9"/>
    <p:sldId id="272" r:id="rId10"/>
    <p:sldId id="273" r:id="rId11"/>
    <p:sldId id="274" r:id="rId12"/>
    <p:sldId id="275" r:id="rId13"/>
    <p:sldId id="332" r:id="rId14"/>
    <p:sldId id="276" r:id="rId15"/>
    <p:sldId id="333" r:id="rId16"/>
    <p:sldId id="279" r:id="rId17"/>
    <p:sldId id="334" r:id="rId18"/>
    <p:sldId id="281" r:id="rId19"/>
    <p:sldId id="335" r:id="rId20"/>
    <p:sldId id="283" r:id="rId21"/>
    <p:sldId id="336" r:id="rId22"/>
    <p:sldId id="285" r:id="rId23"/>
    <p:sldId id="337" r:id="rId24"/>
    <p:sldId id="359" r:id="rId25"/>
    <p:sldId id="338" r:id="rId26"/>
    <p:sldId id="289" r:id="rId27"/>
    <p:sldId id="339" r:id="rId28"/>
    <p:sldId id="291" r:id="rId29"/>
    <p:sldId id="340" r:id="rId30"/>
    <p:sldId id="293" r:id="rId31"/>
    <p:sldId id="341" r:id="rId32"/>
    <p:sldId id="295" r:id="rId33"/>
    <p:sldId id="342" r:id="rId34"/>
    <p:sldId id="297" r:id="rId35"/>
    <p:sldId id="343" r:id="rId36"/>
    <p:sldId id="299" r:id="rId37"/>
    <p:sldId id="344" r:id="rId38"/>
    <p:sldId id="301" r:id="rId39"/>
    <p:sldId id="345" r:id="rId40"/>
    <p:sldId id="303" r:id="rId41"/>
    <p:sldId id="346" r:id="rId42"/>
    <p:sldId id="304" r:id="rId43"/>
    <p:sldId id="347" r:id="rId44"/>
    <p:sldId id="308" r:id="rId45"/>
    <p:sldId id="348" r:id="rId46"/>
    <p:sldId id="310" r:id="rId47"/>
    <p:sldId id="349" r:id="rId48"/>
    <p:sldId id="312" r:id="rId49"/>
    <p:sldId id="350" r:id="rId50"/>
    <p:sldId id="314" r:id="rId51"/>
    <p:sldId id="352" r:id="rId52"/>
    <p:sldId id="316" r:id="rId53"/>
    <p:sldId id="353" r:id="rId54"/>
    <p:sldId id="318" r:id="rId55"/>
    <p:sldId id="354" r:id="rId56"/>
    <p:sldId id="320" r:id="rId57"/>
    <p:sldId id="355" r:id="rId58"/>
    <p:sldId id="322" r:id="rId59"/>
    <p:sldId id="356" r:id="rId60"/>
    <p:sldId id="324" r:id="rId61"/>
    <p:sldId id="357" r:id="rId62"/>
    <p:sldId id="326" r:id="rId63"/>
    <p:sldId id="358" r:id="rId64"/>
    <p:sldId id="329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04" autoAdjust="0"/>
    <p:restoredTop sz="94619" autoAdjust="0"/>
  </p:normalViewPr>
  <p:slideViewPr>
    <p:cSldViewPr snapToGrid="0">
      <p:cViewPr varScale="1">
        <p:scale>
          <a:sx n="65" d="100"/>
          <a:sy n="65" d="100"/>
        </p:scale>
        <p:origin x="43" y="5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9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98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33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61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0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771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0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0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2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3/14/2023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01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494791"/>
          </a:xfrm>
        </p:spPr>
        <p:txBody>
          <a:bodyPr>
            <a:normAutofit/>
          </a:bodyPr>
          <a:lstStyle/>
          <a:p>
            <a:r>
              <a:rPr lang="en-US" dirty="0"/>
              <a:t>Learner’s Practice Test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/>
          </a:bodyPr>
          <a:lstStyle/>
          <a:p>
            <a:r>
              <a:rPr lang="en-US" dirty="0"/>
              <a:t>Province of Alberta</a:t>
            </a:r>
          </a:p>
          <a:p>
            <a:r>
              <a:rPr lang="en-US" dirty="0"/>
              <a:t>CANADA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40CBE3-3F91-419A-A649-32AB388EC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reativeminds">
            <a:hlinkClick r:id="" action="ppaction://media"/>
            <a:extLst>
              <a:ext uri="{FF2B5EF4-FFF2-40B4-BE49-F238E27FC236}">
                <a16:creationId xmlns:a16="http://schemas.microsoft.com/office/drawing/2014/main" id="{B8A819B2-D7A9-4AD2-B1B0-BE7E5243150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43072" y="61538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91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A vehicle with flashing amber and red lights is most likely which of the following?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A snowplow</a:t>
            </a:r>
          </a:p>
          <a:p>
            <a:r>
              <a:rPr lang="en-US" dirty="0"/>
              <a:t>B. A tractor-trailer</a:t>
            </a:r>
          </a:p>
          <a:p>
            <a:r>
              <a:rPr lang="en-US" dirty="0"/>
              <a:t>C. An emergency vehicle</a:t>
            </a:r>
          </a:p>
          <a:p>
            <a:r>
              <a:rPr lang="en-US" dirty="0"/>
              <a:t>D. A tow truck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43481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A vehicle with flashing amber and red lights is most likely which of the following?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A. A snowplow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A tractor-trailer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An emergency vehicle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A tow truck</a:t>
            </a:r>
            <a:endParaRPr lang="en-CA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(Sharing the road, p.103)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CA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DDA1FE-902A-4A0B-9097-5FBB65946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686" y="2108201"/>
            <a:ext cx="3026730" cy="353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572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Areas where the highway entrance and exit use the same lane are called?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merge zones</a:t>
            </a:r>
          </a:p>
          <a:p>
            <a:r>
              <a:rPr lang="en-US" dirty="0"/>
              <a:t>B. safety zones</a:t>
            </a:r>
          </a:p>
          <a:p>
            <a:r>
              <a:rPr lang="en-US" dirty="0"/>
              <a:t>C. emergency zones</a:t>
            </a:r>
          </a:p>
          <a:p>
            <a:r>
              <a:rPr lang="en-US" dirty="0"/>
              <a:t>D. weave zones</a:t>
            </a:r>
          </a:p>
        </p:txBody>
      </p:sp>
    </p:spTree>
    <p:extLst>
      <p:ext uri="{BB962C8B-B14F-4D97-AF65-F5344CB8AC3E}">
        <p14:creationId xmlns:p14="http://schemas.microsoft.com/office/powerpoint/2010/main" val="152973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Areas where the highway entrance and exit use the same lane are called?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merge zones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safety zones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emergency zones</a:t>
            </a:r>
          </a:p>
          <a:p>
            <a:r>
              <a:rPr lang="en-US" b="1" dirty="0">
                <a:solidFill>
                  <a:srgbClr val="00B050"/>
                </a:solidFill>
              </a:rPr>
              <a:t>D. weave zones</a:t>
            </a:r>
          </a:p>
          <a:p>
            <a:r>
              <a:rPr lang="en-US" sz="16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600" b="1" dirty="0">
                <a:solidFill>
                  <a:srgbClr val="FF0000"/>
                </a:solidFill>
              </a:rPr>
              <a:t>(highway and freeways, p.74)</a:t>
            </a:r>
            <a:endParaRPr lang="en-CA" sz="16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4D8C88-ED9A-486F-B578-13E1C3079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723" y="2028721"/>
            <a:ext cx="3046980" cy="384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055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Upon entering an acceleration lane before merging with highway traffic, you should NOT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signal your intention to merge</a:t>
            </a:r>
          </a:p>
          <a:p>
            <a:r>
              <a:rPr lang="en-US" dirty="0"/>
              <a:t>B. slow down or stop</a:t>
            </a:r>
          </a:p>
          <a:p>
            <a:r>
              <a:rPr lang="en-US" dirty="0"/>
              <a:t>C. accelerate or increase your speed</a:t>
            </a:r>
          </a:p>
          <a:p>
            <a:r>
              <a:rPr lang="en-US" dirty="0"/>
              <a:t>D. Check your mirrors</a:t>
            </a:r>
          </a:p>
          <a:p>
            <a:endParaRPr lang="en-CA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433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Upon entering an acceleration lane before merging with highway traffic, you should </a:t>
            </a:r>
            <a:r>
              <a:rPr lang="en-US" b="1" u="sng" dirty="0">
                <a:solidFill>
                  <a:srgbClr val="FF0000"/>
                </a:solidFill>
              </a:rPr>
              <a:t>NOT</a:t>
            </a:r>
            <a:endParaRPr lang="en-CA" b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signal your intention to merge</a:t>
            </a:r>
          </a:p>
          <a:p>
            <a:r>
              <a:rPr lang="en-US" b="1" dirty="0">
                <a:solidFill>
                  <a:srgbClr val="00B050"/>
                </a:solidFill>
              </a:rPr>
              <a:t>B. slow down or stop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accelerate or increase your speed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Check your mirrors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(highways and freeways, p.73)</a:t>
            </a:r>
            <a:endParaRPr lang="en-CA" sz="2000" b="1" dirty="0">
              <a:solidFill>
                <a:srgbClr val="FF0000"/>
              </a:solidFill>
            </a:endParaRPr>
          </a:p>
          <a:p>
            <a:endParaRPr lang="en-CA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160C30-DD8A-46DA-BF06-799A43D17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8465" y="1807911"/>
            <a:ext cx="2235368" cy="44899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9D7AFE-1ACD-43DD-839F-8AB220D54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165" y="2108201"/>
            <a:ext cx="430530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11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4. In a two-lane roundabout or traffic circle, when you intend to leave past the first exit you should;</a:t>
            </a:r>
            <a:endParaRPr lang="en-CA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Approach the circle using the right lane</a:t>
            </a:r>
          </a:p>
          <a:p>
            <a:r>
              <a:rPr lang="en-US" dirty="0"/>
              <a:t>B. Approach the circle using either lane</a:t>
            </a:r>
          </a:p>
          <a:p>
            <a:r>
              <a:rPr lang="en-US" dirty="0"/>
              <a:t>C. Approach the circle using the faster lane</a:t>
            </a:r>
          </a:p>
          <a:p>
            <a:r>
              <a:rPr lang="en-US" dirty="0"/>
              <a:t>D. Approach the circle using the left lane</a:t>
            </a:r>
          </a:p>
        </p:txBody>
      </p:sp>
    </p:spTree>
    <p:extLst>
      <p:ext uri="{BB962C8B-B14F-4D97-AF65-F5344CB8AC3E}">
        <p14:creationId xmlns:p14="http://schemas.microsoft.com/office/powerpoint/2010/main" val="1515281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4. In a two-lane roundabout or traffic circle, when you intend to leave past the first exit you should;</a:t>
            </a:r>
            <a:endParaRPr lang="en-CA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Approach the circle using the right lane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Approach the circle using either lane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Approach the circle using the faster lane</a:t>
            </a:r>
          </a:p>
          <a:p>
            <a:r>
              <a:rPr lang="en-US" b="1" dirty="0">
                <a:solidFill>
                  <a:srgbClr val="00B050"/>
                </a:solidFill>
              </a:rPr>
              <a:t>D. Approach the circle using the left lane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(Intersections and Turns, p.63)</a:t>
            </a:r>
            <a:endParaRPr lang="en-CA" sz="2000" b="1" dirty="0">
              <a:solidFill>
                <a:srgbClr val="FF0000"/>
              </a:solidFill>
            </a:endParaRPr>
          </a:p>
          <a:p>
            <a:endParaRPr lang="en-CA" b="1" dirty="0">
              <a:solidFill>
                <a:srgbClr val="00B05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E49FD-D757-44B8-9DE4-1668E2B7B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8473" y="3829255"/>
            <a:ext cx="231457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81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/>
              <a:t>5. If you need to brake hard in an emergency with your vehicle equipped with ABS (anti-lock braking system), you should;</a:t>
            </a:r>
            <a:endParaRPr lang="en-CA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apply steady firm pressure to the brake pedal</a:t>
            </a:r>
          </a:p>
          <a:p>
            <a:r>
              <a:rPr lang="en-US" dirty="0"/>
              <a:t>B. Pump or release the brake pedal</a:t>
            </a:r>
          </a:p>
          <a:p>
            <a:r>
              <a:rPr lang="en-US" dirty="0"/>
              <a:t>C. apply steady light pressure to the brake pedal</a:t>
            </a:r>
          </a:p>
          <a:p>
            <a:r>
              <a:rPr lang="en-US" dirty="0"/>
              <a:t>D. Shift to neutral and steer your vehicle to the right</a:t>
            </a:r>
            <a:endParaRPr lang="en-CA" dirty="0"/>
          </a:p>
          <a:p>
            <a:endParaRPr lang="en-CA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454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/>
              <a:t>5. If you need to brake hard in an emergency with your vehicle equipped with ABS (anti-lock braking system), you should;</a:t>
            </a:r>
            <a:endParaRPr lang="en-CA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A. apply steady firm pressure to the brake pedal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Pump or release the brake pedal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apply steady light pressure to the brake pedal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Shift to neutral and steer your vehicle to the right</a:t>
            </a:r>
            <a:endParaRPr lang="en-CA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(Emergency Situations and Challenging Conditions, p.78)</a:t>
            </a:r>
            <a:endParaRPr lang="en-CA" sz="2000" b="1" dirty="0">
              <a:solidFill>
                <a:srgbClr val="FF0000"/>
              </a:solidFill>
            </a:endParaRPr>
          </a:p>
          <a:p>
            <a:endParaRPr lang="en-CA" b="1" dirty="0">
              <a:solidFill>
                <a:srgbClr val="00B05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80B9ED-68F5-4973-8CDF-DC66C9CA1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5478" y="2226521"/>
            <a:ext cx="220980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25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Under inflated tires may cause to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increase in fuel consumption</a:t>
            </a:r>
          </a:p>
          <a:p>
            <a:r>
              <a:rPr lang="en-US" dirty="0"/>
              <a:t>B. reduce tire traction</a:t>
            </a:r>
          </a:p>
          <a:p>
            <a:r>
              <a:rPr lang="en-US" dirty="0"/>
              <a:t>C. increase tire wear</a:t>
            </a:r>
          </a:p>
          <a:p>
            <a:r>
              <a:rPr lang="en-US" dirty="0"/>
              <a:t>D. All of the above</a:t>
            </a:r>
          </a:p>
          <a:p>
            <a:endParaRPr lang="en-CA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816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Under inflated tires may cause to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increase in fuel consumption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reduce tire traction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increase tire wear</a:t>
            </a:r>
          </a:p>
          <a:p>
            <a:r>
              <a:rPr lang="en-US" b="1" dirty="0">
                <a:solidFill>
                  <a:srgbClr val="00B050"/>
                </a:solidFill>
              </a:rPr>
              <a:t>D. All of the above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(Responsible driving, p.94)</a:t>
            </a:r>
            <a:endParaRPr lang="en-CA" sz="2000" b="1" dirty="0">
              <a:solidFill>
                <a:srgbClr val="FF0000"/>
              </a:solidFill>
            </a:endParaRPr>
          </a:p>
          <a:p>
            <a:endParaRPr lang="en-CA" b="1" dirty="0">
              <a:solidFill>
                <a:srgbClr val="00B05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876AA1-63FA-4E2E-A097-8C66580EF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6971" y="2483435"/>
            <a:ext cx="22098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989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 What does this sign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Bump ahead</a:t>
            </a:r>
          </a:p>
          <a:p>
            <a:r>
              <a:rPr lang="en-US" dirty="0"/>
              <a:t>B. Pavement ends ahead</a:t>
            </a:r>
          </a:p>
          <a:p>
            <a:r>
              <a:rPr lang="en-US" dirty="0"/>
              <a:t>C. Falling rocks ahead</a:t>
            </a:r>
          </a:p>
          <a:p>
            <a:r>
              <a:rPr lang="en-US" dirty="0"/>
              <a:t>D. Danger zone ahead</a:t>
            </a:r>
          </a:p>
          <a:p>
            <a:endParaRPr lang="en-CA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218CAB-F718-4348-A67C-4475EFA0A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1304" y="389864"/>
            <a:ext cx="1405421" cy="145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232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 What does this sign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Bump ahead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Pavement ends ahead</a:t>
            </a:r>
          </a:p>
          <a:p>
            <a:r>
              <a:rPr lang="en-US" b="1" dirty="0">
                <a:solidFill>
                  <a:srgbClr val="00B050"/>
                </a:solidFill>
              </a:rPr>
              <a:t>C. Falling rocks ahead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Danger zone ahead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(Traffic control, p.35)</a:t>
            </a:r>
            <a:endParaRPr lang="en-CA" sz="2000" b="1" dirty="0">
              <a:solidFill>
                <a:srgbClr val="FF0000"/>
              </a:solidFill>
            </a:endParaRPr>
          </a:p>
          <a:p>
            <a:endParaRPr lang="en-CA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218CAB-F718-4348-A67C-4475EFA0A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1304" y="389864"/>
            <a:ext cx="1405421" cy="145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56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/>
              <a:t>8. A person 75 years of age or older must submit/satisfy which of the following to renew their driver’s license?</a:t>
            </a:r>
            <a:endParaRPr lang="en-CA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A. Submit proof of residency and medical report</a:t>
            </a:r>
          </a:p>
          <a:p>
            <a:r>
              <a:rPr lang="en-US" dirty="0"/>
              <a:t>B. Submit proof of age, medical report and proof of residency</a:t>
            </a:r>
          </a:p>
          <a:p>
            <a:r>
              <a:rPr lang="en-US" dirty="0"/>
              <a:t>C. Submit proof of age and residency</a:t>
            </a:r>
          </a:p>
          <a:p>
            <a:r>
              <a:rPr lang="en-US" dirty="0"/>
              <a:t>D. Submit a medical report and undergo a vision screening</a:t>
            </a:r>
          </a:p>
          <a:p>
            <a:endParaRPr lang="en-CA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44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/>
              <a:t>8. A person 75 years of age or older must submit/satisfy which of the following to renew their driver’s license?</a:t>
            </a:r>
            <a:endParaRPr lang="en-CA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Submit proof of residency and medical report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Submit proof of age, medical report and proof of residency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Submit proof of age and residency</a:t>
            </a:r>
          </a:p>
          <a:p>
            <a:r>
              <a:rPr lang="en-US" b="1" dirty="0">
                <a:solidFill>
                  <a:srgbClr val="00B050"/>
                </a:solidFill>
              </a:rPr>
              <a:t>D. Submit a medical report and undergo a vision screening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(Licensing Information, p.17)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CA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0FDD50-408B-4229-AA2B-CD064E158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172" y="2024311"/>
            <a:ext cx="2121345" cy="396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10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 What should you NOT do when you see a flag person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Obey the flag person’s signal</a:t>
            </a:r>
          </a:p>
          <a:p>
            <a:r>
              <a:rPr lang="en-US" dirty="0"/>
              <a:t>B. Be prepared to slow down and stop if required</a:t>
            </a:r>
          </a:p>
          <a:p>
            <a:r>
              <a:rPr lang="en-US" dirty="0"/>
              <a:t>C. Increase your speed and pass quickly if possible</a:t>
            </a:r>
          </a:p>
          <a:p>
            <a:r>
              <a:rPr lang="en-US" dirty="0"/>
              <a:t>D. None of the above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599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 What should you </a:t>
            </a:r>
            <a:r>
              <a:rPr lang="en-US" b="1" u="sng" dirty="0">
                <a:solidFill>
                  <a:srgbClr val="FF0000"/>
                </a:solidFill>
              </a:rPr>
              <a:t>NOT</a:t>
            </a:r>
            <a:r>
              <a:rPr lang="en-US" dirty="0"/>
              <a:t> do when you see a flag person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Obey the flag person’s signal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Be prepared to slow down and stop if required</a:t>
            </a:r>
          </a:p>
          <a:p>
            <a:r>
              <a:rPr lang="en-US" b="1" dirty="0">
                <a:solidFill>
                  <a:srgbClr val="00B050"/>
                </a:solidFill>
              </a:rPr>
              <a:t>C. Increase your speed and pass quickly if possible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None of the above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(Traffic control, p.37)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BF30CC-CF14-438A-9D09-977990A55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1665" y="2492578"/>
            <a:ext cx="2257425" cy="2057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22EB2A-670B-4022-BD0E-B23B2C6CB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111" y="2673641"/>
            <a:ext cx="885825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526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 When pedestrians indicate their intention to cross the street, you must;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Slow down and proceed when safe to do so</a:t>
            </a:r>
          </a:p>
          <a:p>
            <a:r>
              <a:rPr lang="en-US" dirty="0"/>
              <a:t>B. Increase your speed and honk your horn to alert the pedestrian</a:t>
            </a:r>
          </a:p>
          <a:p>
            <a:r>
              <a:rPr lang="en-US" dirty="0"/>
              <a:t>C. Honk your horn before the crosswalk because you have the right of way</a:t>
            </a:r>
          </a:p>
          <a:p>
            <a:r>
              <a:rPr lang="en-US" dirty="0"/>
              <a:t>D. Stop your vehicle safely before the crosswalk and allow them to cross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601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 When pedestrians indicate their intention to cross the street, you must;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Slow down and proceed when safe to do so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Increase your speed and honk your horn to alert the pedestrian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Honk your horn before the crosswalk because you have the right of way</a:t>
            </a:r>
          </a:p>
          <a:p>
            <a:r>
              <a:rPr lang="en-US" b="1" dirty="0">
                <a:solidFill>
                  <a:srgbClr val="00B050"/>
                </a:solidFill>
              </a:rPr>
              <a:t>D. Stop your vehicle safely before the crosswalk and allow them to cross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(Sharing the road, p.98)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1736E4-0C11-40F5-BBAE-0FB559E19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9620" y="2367566"/>
            <a:ext cx="2204969" cy="311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09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 If you miss your exit, you must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Stop</a:t>
            </a:r>
          </a:p>
          <a:p>
            <a:r>
              <a:rPr lang="en-US" dirty="0"/>
              <a:t>B. Reverse to the emergency stopping lane or shoulder</a:t>
            </a:r>
          </a:p>
          <a:p>
            <a:r>
              <a:rPr lang="en-US" dirty="0"/>
              <a:t>C. Continue to the next exit and make plans to return your route</a:t>
            </a:r>
          </a:p>
          <a:p>
            <a:r>
              <a:rPr lang="en-US" dirty="0"/>
              <a:t>D. All of the above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966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 If you miss your exit, you must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Stop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Reverse to the emergency stopping lane or shoulder</a:t>
            </a:r>
          </a:p>
          <a:p>
            <a:r>
              <a:rPr lang="en-US" b="1" dirty="0">
                <a:solidFill>
                  <a:srgbClr val="00B050"/>
                </a:solidFill>
              </a:rPr>
              <a:t>C. Continue to the next exit and make plans to return your route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All of the above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(Highways and freeways, p.74)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0BFE6B-14BF-46E4-A487-DCB98237F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5303" y="2202708"/>
            <a:ext cx="21717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600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12. What should you do when you see a train sounding a signal and approaching within 500 </a:t>
            </a:r>
            <a:r>
              <a:rPr lang="en-US" sz="3800" dirty="0" err="1"/>
              <a:t>metres</a:t>
            </a:r>
            <a:r>
              <a:rPr lang="en-US" sz="3800" dirty="0"/>
              <a:t>?</a:t>
            </a:r>
            <a:endParaRPr lang="en-CA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take a detour</a:t>
            </a:r>
          </a:p>
          <a:p>
            <a:r>
              <a:rPr lang="en-US" dirty="0"/>
              <a:t>B. Stop and wait for the train to pass</a:t>
            </a:r>
          </a:p>
          <a:p>
            <a:r>
              <a:rPr lang="en-US" dirty="0"/>
              <a:t>C. Make a U-turn</a:t>
            </a:r>
          </a:p>
          <a:p>
            <a:r>
              <a:rPr lang="en-US" dirty="0"/>
              <a:t>D. Proceed and quickly cross the intersection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1283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12. What should you do when you see a train sounding a signal and approaching within 500 </a:t>
            </a:r>
            <a:r>
              <a:rPr lang="en-US" sz="3800" dirty="0" err="1"/>
              <a:t>metres</a:t>
            </a:r>
            <a:r>
              <a:rPr lang="en-US" sz="3800" dirty="0"/>
              <a:t>?</a:t>
            </a:r>
            <a:endParaRPr lang="en-CA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take a detour</a:t>
            </a:r>
          </a:p>
          <a:p>
            <a:r>
              <a:rPr lang="en-US" b="1" dirty="0">
                <a:solidFill>
                  <a:srgbClr val="00B050"/>
                </a:solidFill>
              </a:rPr>
              <a:t>B. Stop and wait for the train to pass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Make a U-turn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Proceed and quickly cross the intersection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(sharing the road, p.104)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898E17-A1B6-4954-8599-0422D0B4E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4341" y="2476869"/>
            <a:ext cx="2645005" cy="289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79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 Which of the following statement about vehicle insurance is NOT true?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A. All motor vehicles must be insured with a public liability insurance policy as outlined in the Alberta Insurance act</a:t>
            </a:r>
          </a:p>
          <a:p>
            <a:r>
              <a:rPr lang="en-US" dirty="0"/>
              <a:t>B. It is illegal to operate an uninsured motor vehicle</a:t>
            </a:r>
          </a:p>
          <a:p>
            <a:r>
              <a:rPr lang="en-US" dirty="0"/>
              <a:t>C. Only commercial vehicles must be insured with a public liability insurance policy</a:t>
            </a:r>
          </a:p>
          <a:p>
            <a:r>
              <a:rPr lang="en-US" dirty="0"/>
              <a:t>D. Financial responsibility card (pink card) must be presented when requested by a peace officer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2099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 Which of the following statement about vehicle insurance is </a:t>
            </a:r>
            <a:r>
              <a:rPr lang="en-US" b="1" u="sng" dirty="0">
                <a:solidFill>
                  <a:srgbClr val="FF0000"/>
                </a:solidFill>
              </a:rPr>
              <a:t>NOT</a:t>
            </a:r>
            <a:r>
              <a:rPr lang="en-US" dirty="0"/>
              <a:t> true?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All motor vehicles must be insured with a public liability insurance policy as outlined in the Alberta Insurance act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It is illegal to operate an uninsured motor vehicle</a:t>
            </a:r>
          </a:p>
          <a:p>
            <a:r>
              <a:rPr lang="en-US" b="1" dirty="0">
                <a:solidFill>
                  <a:srgbClr val="00B050"/>
                </a:solidFill>
              </a:rPr>
              <a:t>C. Only commercial vehicles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must be insured with a public liability insurance policy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Financial responsibility card (pink card) must be presented when 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requested by a peace officer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(Licensing Information, p.20)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1AC65A-BB54-4685-A479-518E74D7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3666" y="3864513"/>
            <a:ext cx="2424386" cy="200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106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14. Space between yourself and the vehicle ahead, behind you and to either side of you, is called?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Visual Space</a:t>
            </a:r>
          </a:p>
          <a:p>
            <a:r>
              <a:rPr lang="en-US" dirty="0"/>
              <a:t>B. Space Cushion</a:t>
            </a:r>
          </a:p>
          <a:p>
            <a:r>
              <a:rPr lang="en-US" dirty="0"/>
              <a:t>C. Safe Cushion</a:t>
            </a:r>
          </a:p>
          <a:p>
            <a:r>
              <a:rPr lang="en-US" dirty="0"/>
              <a:t>D. Hazard Space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3130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14. Space between yourself and the vehicle ahead, behind you and to either side of you, is called?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Visual Space</a:t>
            </a:r>
          </a:p>
          <a:p>
            <a:r>
              <a:rPr lang="en-US" b="1" dirty="0">
                <a:solidFill>
                  <a:srgbClr val="00B050"/>
                </a:solidFill>
              </a:rPr>
              <a:t>B. Space Cushion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Safe Cushion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Hazard Space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(Responsible Driving, p.90)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970E17-4740-4D86-8B47-73D1AA226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1861" y="2503504"/>
            <a:ext cx="3483819" cy="319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654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 On a multi-lane highway, slower traffic should travel in the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A. middle lane</a:t>
            </a:r>
          </a:p>
          <a:p>
            <a:r>
              <a:rPr lang="en-US" dirty="0"/>
              <a:t>B. lane furthest to the left</a:t>
            </a:r>
          </a:p>
          <a:p>
            <a:r>
              <a:rPr lang="en-US" dirty="0"/>
              <a:t>C. lane furthest to the right</a:t>
            </a:r>
          </a:p>
          <a:p>
            <a:r>
              <a:rPr lang="en-US" dirty="0"/>
              <a:t>D. Emergency lane</a:t>
            </a:r>
          </a:p>
        </p:txBody>
      </p:sp>
    </p:spTree>
    <p:extLst>
      <p:ext uri="{BB962C8B-B14F-4D97-AF65-F5344CB8AC3E}">
        <p14:creationId xmlns:p14="http://schemas.microsoft.com/office/powerpoint/2010/main" val="37319604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 On a multi-lane highway, slower traffic should travel in the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middle lane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lane furthest to the left</a:t>
            </a:r>
          </a:p>
          <a:p>
            <a:r>
              <a:rPr lang="en-US" b="1" dirty="0">
                <a:solidFill>
                  <a:srgbClr val="00B050"/>
                </a:solidFill>
              </a:rPr>
              <a:t>C. lane furthest to the right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Emergency lane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(Highways and Freeways, p.71)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487110-426D-4351-8CB7-CBB0727D0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552" y="2982898"/>
            <a:ext cx="3283359" cy="229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2506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16. Be cautious of large vehicle backing because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A. Large vehicles do not have rear mirrors</a:t>
            </a:r>
          </a:p>
          <a:p>
            <a:r>
              <a:rPr lang="en-US" dirty="0"/>
              <a:t>B. Large vehicles may roll back when the driver releases the brakes</a:t>
            </a:r>
          </a:p>
          <a:p>
            <a:r>
              <a:rPr lang="en-US" dirty="0"/>
              <a:t>C. Large vehicles have large blind spots and may not be able to see you in the rear view mirrors</a:t>
            </a:r>
          </a:p>
          <a:p>
            <a:r>
              <a:rPr lang="en-US" dirty="0"/>
              <a:t>D. Large vehicles are long and may pull more than one trailer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78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16. Be cautious of large vehicle backing because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Large vehicles do not have rear mirrors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Large vehicles may roll back when the driver releases the brakes</a:t>
            </a:r>
          </a:p>
          <a:p>
            <a:r>
              <a:rPr lang="en-US" b="1" dirty="0">
                <a:solidFill>
                  <a:srgbClr val="00B050"/>
                </a:solidFill>
              </a:rPr>
              <a:t>C. Large vehicles have large blind spots and may not be able to see you in the rear view mirrors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Large vehicles are long and may pull more than one trailer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(Sharing the road, p.100)</a:t>
            </a:r>
            <a:endParaRPr lang="en-CA" sz="18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05F0EE-AEBD-4A69-922F-CFAC005D5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9739" y="3719744"/>
            <a:ext cx="3305407" cy="182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98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17. Do not follow too closely behind cyclist because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A. they do not have signal lights</a:t>
            </a:r>
          </a:p>
          <a:p>
            <a:r>
              <a:rPr lang="en-US" dirty="0"/>
              <a:t>B. they can be hard to see</a:t>
            </a:r>
          </a:p>
          <a:p>
            <a:r>
              <a:rPr lang="en-US" dirty="0"/>
              <a:t>C. it is difficult to judge their speed</a:t>
            </a:r>
          </a:p>
          <a:p>
            <a:r>
              <a:rPr lang="en-US" dirty="0"/>
              <a:t>D. they do not have brake lights to warn you when they are stopping</a:t>
            </a:r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991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17. Do not follow too closely behind cyclist because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they do not have signal lights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they can be hard to see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it is difficult to judge their speed</a:t>
            </a:r>
          </a:p>
          <a:p>
            <a:r>
              <a:rPr lang="en-US" b="1" dirty="0">
                <a:solidFill>
                  <a:srgbClr val="00B050"/>
                </a:solidFill>
              </a:rPr>
              <a:t>D. they do not have brake lights to warn you when they are stopping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(Sharing the road, p.99)</a:t>
            </a:r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397476-1EEC-43EE-8F32-84B82880F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6699" y="1939526"/>
            <a:ext cx="207645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8632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18. If you are involve in a collision, you are </a:t>
            </a:r>
            <a:r>
              <a:rPr lang="en-US" sz="3800" dirty="0" err="1"/>
              <a:t>requiredto</a:t>
            </a:r>
            <a:r>
              <a:rPr lang="en-US" sz="3800" dirty="0"/>
              <a:t> report to the police or local enforcement if:</a:t>
            </a:r>
            <a:endParaRPr lang="en-CA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anyone has been injured</a:t>
            </a:r>
          </a:p>
          <a:p>
            <a:r>
              <a:rPr lang="en-US" dirty="0"/>
              <a:t>B. anyone has been killed</a:t>
            </a:r>
          </a:p>
          <a:p>
            <a:r>
              <a:rPr lang="en-US" dirty="0"/>
              <a:t>C. overall damage exceeds $2,000</a:t>
            </a:r>
          </a:p>
          <a:p>
            <a:r>
              <a:rPr lang="en-US" dirty="0"/>
              <a:t>D. All of the above</a:t>
            </a:r>
          </a:p>
          <a:p>
            <a:r>
              <a:rPr lang="en-US" dirty="0"/>
              <a:t>E. A and B only are correct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808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18. If you are involve in a collision, you are </a:t>
            </a:r>
            <a:r>
              <a:rPr lang="en-US" sz="3800" dirty="0" err="1"/>
              <a:t>requiredto</a:t>
            </a:r>
            <a:r>
              <a:rPr lang="en-US" sz="3800" dirty="0"/>
              <a:t> report to the police or local enforcement if:</a:t>
            </a:r>
            <a:endParaRPr lang="en-CA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anyone has been injured</a:t>
            </a:r>
          </a:p>
          <a:p>
            <a:r>
              <a:rPr lang="en-US" dirty="0"/>
              <a:t>B. anyone has been killed</a:t>
            </a:r>
          </a:p>
          <a:p>
            <a:r>
              <a:rPr lang="en-US" dirty="0"/>
              <a:t>C. overall damage exceeds $2,000</a:t>
            </a:r>
          </a:p>
          <a:p>
            <a:r>
              <a:rPr lang="en-US" b="1" dirty="0">
                <a:solidFill>
                  <a:srgbClr val="00B050"/>
                </a:solidFill>
              </a:rPr>
              <a:t>D. All of the above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E. A and B only are correct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(Emergency Situations and Challenging Conditions, p.84)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1F55A9-0076-4F20-B07B-6886690D7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97" y="3630968"/>
            <a:ext cx="3188853" cy="193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858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19. For any damages less than $2,000, you must report this to the police if: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you damage any traffic control device</a:t>
            </a:r>
          </a:p>
          <a:p>
            <a:r>
              <a:rPr lang="en-US" dirty="0"/>
              <a:t>B. you damage a parking meter</a:t>
            </a:r>
          </a:p>
          <a:p>
            <a:r>
              <a:rPr lang="en-US" dirty="0"/>
              <a:t>C. you damage a public property</a:t>
            </a:r>
          </a:p>
          <a:p>
            <a:r>
              <a:rPr lang="en-US" dirty="0"/>
              <a:t>D. All of the above</a:t>
            </a:r>
          </a:p>
          <a:p>
            <a:r>
              <a:rPr lang="en-US" dirty="0"/>
              <a:t>E. none of the above, you are only required to report for damages over $2,000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2407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19. For any damages less than $2,000, you must report this to the police if: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you damage any traffic control device</a:t>
            </a:r>
          </a:p>
          <a:p>
            <a:r>
              <a:rPr lang="en-US" dirty="0"/>
              <a:t>B. you damage a parking meter</a:t>
            </a:r>
          </a:p>
          <a:p>
            <a:r>
              <a:rPr lang="en-US" dirty="0"/>
              <a:t>C. you damage a public property</a:t>
            </a:r>
          </a:p>
          <a:p>
            <a:r>
              <a:rPr lang="en-US" b="1" dirty="0">
                <a:solidFill>
                  <a:srgbClr val="00B050"/>
                </a:solidFill>
              </a:rPr>
              <a:t>D. All of the above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E. none of the above, you are only required to report for damages over $2,000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(Emergency Situations and Challenging Conditions, p.84)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446D14-D31E-4F65-B7B9-D345962E8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336" y="2221887"/>
            <a:ext cx="4294911" cy="150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182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20. What does the sign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Crawl stop and proceed when they way is clear</a:t>
            </a:r>
          </a:p>
          <a:p>
            <a:r>
              <a:rPr lang="en-US" dirty="0"/>
              <a:t>B. Slow down and proceed when safe</a:t>
            </a:r>
          </a:p>
          <a:p>
            <a:r>
              <a:rPr lang="en-US" dirty="0"/>
              <a:t>C. Come to a complete stop and do not proceed until safe</a:t>
            </a:r>
          </a:p>
          <a:p>
            <a:r>
              <a:rPr lang="en-US" dirty="0"/>
              <a:t>D. Yield to all road users and proceed when safe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1AB4FE-1BC4-4A13-8BD1-96500B872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3396" y="469063"/>
            <a:ext cx="1347718" cy="145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6970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20. What does the sign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Crawl stop and proceed when they way is clear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Slow down and proceed when safe</a:t>
            </a:r>
          </a:p>
          <a:p>
            <a:r>
              <a:rPr lang="en-US" b="1" dirty="0">
                <a:solidFill>
                  <a:srgbClr val="00B050"/>
                </a:solidFill>
              </a:rPr>
              <a:t>C. Come to a complete stop and do not proceed until safe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Yield to all road users and proceed when safe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(Traffic control, p.26)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1AB4FE-1BC4-4A13-8BD1-96500B872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3396" y="469063"/>
            <a:ext cx="1347718" cy="14537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1EF74D-7A37-49B3-9ED6-EF6E2BE97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3396" y="2716567"/>
            <a:ext cx="2247636" cy="250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716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21. What is the maximum speed limit on a provincial highway located outside an urban area?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80 km/h</a:t>
            </a:r>
          </a:p>
          <a:p>
            <a:r>
              <a:rPr lang="en-US" dirty="0"/>
              <a:t>B. 90 km/h</a:t>
            </a:r>
          </a:p>
          <a:p>
            <a:r>
              <a:rPr lang="en-US" dirty="0"/>
              <a:t>C. 110 km/h</a:t>
            </a:r>
          </a:p>
          <a:p>
            <a:r>
              <a:rPr lang="en-US" dirty="0"/>
              <a:t>D. 100 km/h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3980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21. What is the maximum speed limit on a provincial highway located outside an urban area?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80 km/h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90 km/h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110 km/h</a:t>
            </a:r>
          </a:p>
          <a:p>
            <a:r>
              <a:rPr lang="en-US" b="1" dirty="0">
                <a:solidFill>
                  <a:srgbClr val="00B050"/>
                </a:solidFill>
              </a:rPr>
              <a:t>D. 100 km/h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(Traffic Control, p.27)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962241-6791-4AD9-B704-5FB19473D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913" y="4386284"/>
            <a:ext cx="3802973" cy="105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7912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22. To obtain a class 7 learner’s driver’s license you must be 14 years of age or older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TRUE</a:t>
            </a:r>
          </a:p>
          <a:p>
            <a:r>
              <a:rPr lang="en-US" dirty="0"/>
              <a:t>B. FALSE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320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22. To obtain a class 7 learner’s driver’s license you must be 14 years of age or older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A. TRUE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FALSE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(Licensing Information, p.10)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40CD03-4928-4BC7-8E4C-C5A27E4E3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8558" y="2228295"/>
            <a:ext cx="2589441" cy="252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591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23. From the following conditions, what is NOT common for class 7 and class 5-GDL licenses: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You will be suspended if you accumulate eight or more demerit points</a:t>
            </a:r>
          </a:p>
          <a:p>
            <a:r>
              <a:rPr lang="en-US" dirty="0"/>
              <a:t>B. You must have a zero level of alcohol when driving</a:t>
            </a:r>
          </a:p>
          <a:p>
            <a:r>
              <a:rPr lang="en-US" dirty="0"/>
              <a:t>C. You are not permitted to have more passengers than seat belts</a:t>
            </a:r>
          </a:p>
          <a:p>
            <a:r>
              <a:rPr lang="en-US" dirty="0"/>
              <a:t>D. You are not permitted to drive from midnight to 5 a.m.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3252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23. From the following conditions, what is NOT common for class 7 and class 5-GDL licenses: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You will be suspended if you accumulate eight or more demerit points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You must have a zero level of alcohol when driving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You are not permitted to have more passengers than seat belts</a:t>
            </a:r>
          </a:p>
          <a:p>
            <a:r>
              <a:rPr lang="en-US" b="1" dirty="0">
                <a:solidFill>
                  <a:srgbClr val="00B050"/>
                </a:solidFill>
              </a:rPr>
              <a:t>D. You are not permitted to drive from midnight to 5 a.m.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(Licensing Information, p.10)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0612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24. You will be given 6 demerit points for: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Careless driving</a:t>
            </a:r>
          </a:p>
          <a:p>
            <a:r>
              <a:rPr lang="en-US" dirty="0"/>
              <a:t>B. Failing to stop for a school bus</a:t>
            </a:r>
          </a:p>
          <a:p>
            <a:r>
              <a:rPr lang="en-US" dirty="0"/>
              <a:t>C. Racing</a:t>
            </a:r>
          </a:p>
          <a:p>
            <a:r>
              <a:rPr lang="en-US" dirty="0"/>
              <a:t>D. All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21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24. You will be given 6 demerit points for: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Careless driving</a:t>
            </a:r>
          </a:p>
          <a:p>
            <a:r>
              <a:rPr lang="en-US" dirty="0"/>
              <a:t>B. Failing to stop for a school bus</a:t>
            </a:r>
          </a:p>
          <a:p>
            <a:r>
              <a:rPr lang="en-US" dirty="0"/>
              <a:t>C. Racing</a:t>
            </a:r>
          </a:p>
          <a:p>
            <a:r>
              <a:rPr lang="en-US" b="1" dirty="0">
                <a:solidFill>
                  <a:srgbClr val="00B050"/>
                </a:solidFill>
              </a:rPr>
              <a:t>D. All of the above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(Driving within the Law, p.110)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D7B553-75EE-4DA8-8BC7-0C134DF5A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780" y="4226788"/>
            <a:ext cx="3457575" cy="819150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1218250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900" dirty="0"/>
              <a:t>25. What is the minimum years to complete both the learner’s and probationary of the GDL program</a:t>
            </a:r>
            <a:endParaRPr lang="en-CA" sz="39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1 years</a:t>
            </a:r>
          </a:p>
          <a:p>
            <a:r>
              <a:rPr lang="en-US" dirty="0"/>
              <a:t>B. 2 years</a:t>
            </a:r>
          </a:p>
          <a:p>
            <a:r>
              <a:rPr lang="en-US" dirty="0"/>
              <a:t>C. 3 years</a:t>
            </a:r>
          </a:p>
          <a:p>
            <a:r>
              <a:rPr lang="en-US" dirty="0"/>
              <a:t>D. 4 years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6632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900" dirty="0"/>
              <a:t>25. What is the minimum years to complete both the learner’s and probationary of the GDL program</a:t>
            </a:r>
            <a:endParaRPr lang="en-CA" sz="39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1 years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2 years</a:t>
            </a:r>
          </a:p>
          <a:p>
            <a:r>
              <a:rPr lang="en-US" b="1" dirty="0">
                <a:solidFill>
                  <a:srgbClr val="00B050"/>
                </a:solidFill>
              </a:rPr>
              <a:t>C. 3 years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4 years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(Licensing information, p.10)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089F7B-B03E-49EF-9527-268984D8F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965" y="4208016"/>
            <a:ext cx="4106715" cy="131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7890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26. What is the minimum licensing age for class 5 – GDL?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14</a:t>
            </a:r>
          </a:p>
          <a:p>
            <a:r>
              <a:rPr lang="en-US" dirty="0"/>
              <a:t>B. 15</a:t>
            </a:r>
          </a:p>
          <a:p>
            <a:r>
              <a:rPr lang="en-US" dirty="0"/>
              <a:t>C. 16</a:t>
            </a:r>
          </a:p>
          <a:p>
            <a:r>
              <a:rPr lang="en-US" dirty="0"/>
              <a:t>D. 18</a:t>
            </a:r>
          </a:p>
          <a:p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9281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26. What is the minimum licensing age for class 5 – GDL?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14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15</a:t>
            </a:r>
          </a:p>
          <a:p>
            <a:r>
              <a:rPr lang="en-US" b="1" dirty="0">
                <a:solidFill>
                  <a:srgbClr val="00B050"/>
                </a:solidFill>
              </a:rPr>
              <a:t>C. 16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18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(Licensing Information, p.14)</a:t>
            </a:r>
          </a:p>
          <a:p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1AC911-12FA-4E5F-90C8-6638DDAFD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745" y="3080552"/>
            <a:ext cx="2508204" cy="216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425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27. What does a code Q on your license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you have an air brake endorsement</a:t>
            </a:r>
          </a:p>
          <a:p>
            <a:r>
              <a:rPr lang="en-US" dirty="0"/>
              <a:t>B. you have completed driver education course</a:t>
            </a:r>
          </a:p>
          <a:p>
            <a:r>
              <a:rPr lang="en-US" dirty="0"/>
              <a:t>C. School bus endorsement</a:t>
            </a:r>
          </a:p>
          <a:p>
            <a:r>
              <a:rPr lang="en-US" dirty="0"/>
              <a:t>D. you have special conditions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3778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27. What does a code Q on your license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A. you have an air brake endorsement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you have completed driver education course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School bus endorsement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you have special conditions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(Licensing Information, p.19)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CAD693-4E4A-4CBB-9504-A6782B8BF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1362" y="4150218"/>
            <a:ext cx="180975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0275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28. What does a flashing yellow light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Slow down and proceed when safe</a:t>
            </a:r>
          </a:p>
          <a:p>
            <a:r>
              <a:rPr lang="en-US" dirty="0"/>
              <a:t>B. Proceed with caution</a:t>
            </a:r>
          </a:p>
          <a:p>
            <a:r>
              <a:rPr lang="en-US" dirty="0"/>
              <a:t>C. Stop and proceed with caution</a:t>
            </a:r>
          </a:p>
          <a:p>
            <a:r>
              <a:rPr lang="en-US" dirty="0"/>
              <a:t>D. Yield to all road users and proceed when safe</a:t>
            </a:r>
          </a:p>
        </p:txBody>
      </p:sp>
    </p:spTree>
    <p:extLst>
      <p:ext uri="{BB962C8B-B14F-4D97-AF65-F5344CB8AC3E}">
        <p14:creationId xmlns:p14="http://schemas.microsoft.com/office/powerpoint/2010/main" val="21134048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28. What does a flashing yellow light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Slow down and proceed when safe</a:t>
            </a:r>
          </a:p>
          <a:p>
            <a:r>
              <a:rPr lang="en-US" b="1" dirty="0">
                <a:solidFill>
                  <a:srgbClr val="00B050"/>
                </a:solidFill>
              </a:rPr>
              <a:t>B. Proceed with caution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Stop and proceed with caution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Yield to all road users and proceed when safe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(Traffic Control, p.23)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E201D3-8116-4FB9-AF81-C8542A9FB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1046" y="2947386"/>
            <a:ext cx="3044458" cy="226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721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29. What is the maximum speed limit on a roadway that is located outside an urban area?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70 km/h</a:t>
            </a:r>
          </a:p>
          <a:p>
            <a:r>
              <a:rPr lang="en-US" dirty="0"/>
              <a:t>B. 80 km/h</a:t>
            </a:r>
          </a:p>
          <a:p>
            <a:r>
              <a:rPr lang="en-US" dirty="0"/>
              <a:t>C. 90 km/h</a:t>
            </a:r>
          </a:p>
          <a:p>
            <a:r>
              <a:rPr lang="en-US" dirty="0"/>
              <a:t>D. 100 km/h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5882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29. What is the maximum speed limit on a roadway that is located outside an urban area?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70 km/h</a:t>
            </a:r>
          </a:p>
          <a:p>
            <a:r>
              <a:rPr lang="en-US" b="1" dirty="0">
                <a:solidFill>
                  <a:srgbClr val="00B050"/>
                </a:solidFill>
              </a:rPr>
              <a:t>B. 80 km/h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C. 90 km/h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100 km/h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(Traffic Control, p.27)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068F41-7F73-41D5-8450-6BBC498DA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1236" y="4101484"/>
            <a:ext cx="3797489" cy="98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3821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30. What does the sign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Reserved lane for taxis</a:t>
            </a:r>
          </a:p>
          <a:p>
            <a:r>
              <a:rPr lang="en-US" dirty="0"/>
              <a:t>B. Reserved lane for buses</a:t>
            </a:r>
          </a:p>
          <a:p>
            <a:r>
              <a:rPr lang="en-US" dirty="0"/>
              <a:t>C. Reserved lane for bicycles</a:t>
            </a:r>
          </a:p>
          <a:p>
            <a:r>
              <a:rPr lang="en-US" dirty="0"/>
              <a:t>D. Reserved lane for limousines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F0969E-6712-4457-B013-972804417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676" y="314249"/>
            <a:ext cx="1148516" cy="145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5758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0B3F-4D63-4442-86DE-5FA85780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30. What does the sign mean?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A39A-3C4C-4080-8A86-D85CD03F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A. Reserved lane for taxis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B. Reserved lane for buses</a:t>
            </a:r>
          </a:p>
          <a:p>
            <a:r>
              <a:rPr lang="en-US" b="1" dirty="0">
                <a:solidFill>
                  <a:srgbClr val="00B050"/>
                </a:solidFill>
              </a:rPr>
              <a:t>C. Reserved lane for bicycles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D. Reserved lane for limousines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NOTE: Driver’s guide to operation, safety and licensing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(Traffic Control, p.28)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F0969E-6712-4457-B013-972804417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676" y="314249"/>
            <a:ext cx="1148516" cy="14507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49381B-4818-42D9-9446-D519F1475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9134" y="2272684"/>
            <a:ext cx="2550910" cy="308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05647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">
      <a:dk1>
        <a:srgbClr val="000000"/>
      </a:dk1>
      <a:lt1>
        <a:srgbClr val="FFFFFF"/>
      </a:lt1>
      <a:dk2>
        <a:srgbClr val="243541"/>
      </a:dk2>
      <a:lt2>
        <a:srgbClr val="E2E5E8"/>
      </a:lt2>
      <a:accent1>
        <a:srgbClr val="E88B33"/>
      </a:accent1>
      <a:accent2>
        <a:srgbClr val="AEA33A"/>
      </a:accent2>
      <a:accent3>
        <a:srgbClr val="8CAB4A"/>
      </a:accent3>
      <a:accent4>
        <a:srgbClr val="57B636"/>
      </a:accent4>
      <a:accent5>
        <a:srgbClr val="2EBA43"/>
      </a:accent5>
      <a:accent6>
        <a:srgbClr val="33B67D"/>
      </a:accent6>
      <a:hlink>
        <a:srgbClr val="5F84A8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1F006B4-A9E1-4F39-85C8-FB836F9193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377351-63A1-4C2E-8C9A-66CDD70F16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F3CD65D-61A5-43C9-A837-6EC73C7DA8AB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  <ds:schemaRef ds:uri="16c05727-aa75-4e4a-9b5f-8a80a1165891"/>
    <ds:schemaRef ds:uri="http://schemas.microsoft.com/office/infopath/2007/PartnerControls"/>
    <ds:schemaRef ds:uri="http://purl.org/dc/terms/"/>
    <ds:schemaRef ds:uri="http://schemas.microsoft.com/office/2006/metadata/properties"/>
    <ds:schemaRef ds:uri="71af3243-3dd4-4a8d-8c0d-dd76da1f02a5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{37D0FFA0-6277-4D2B-8415-E45F68DD6690}tf11437505_win32</Template>
  <TotalTime>1821</TotalTime>
  <Words>3339</Words>
  <Application>Microsoft Office PowerPoint</Application>
  <PresentationFormat>Widescreen</PresentationFormat>
  <Paragraphs>365</Paragraphs>
  <Slides>61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Calibri</vt:lpstr>
      <vt:lpstr>Georgia Pro Cond Light</vt:lpstr>
      <vt:lpstr>Speak Pro</vt:lpstr>
      <vt:lpstr>RetrospectVTI</vt:lpstr>
      <vt:lpstr>Learner’s Practice Test 2</vt:lpstr>
      <vt:lpstr>1. A vehicle with flashing amber and red lights is most likely which of the following?</vt:lpstr>
      <vt:lpstr>1. A vehicle with flashing amber and red lights is most likely which of the following?</vt:lpstr>
      <vt:lpstr>2. Areas where the highway entrance and exit use the same lane are called?</vt:lpstr>
      <vt:lpstr>2. Areas where the highway entrance and exit use the same lane are called?</vt:lpstr>
      <vt:lpstr>3. Upon entering an acceleration lane before merging with highway traffic, you should NOT</vt:lpstr>
      <vt:lpstr>3. Upon entering an acceleration lane before merging with highway traffic, you should NOT</vt:lpstr>
      <vt:lpstr>4. In a two-lane roundabout or traffic circle, when you intend to leave past the first exit you should;</vt:lpstr>
      <vt:lpstr>4. In a two-lane roundabout or traffic circle, when you intend to leave past the first exit you should;</vt:lpstr>
      <vt:lpstr>5. If you need to brake hard in an emergency with your vehicle equipped with ABS (anti-lock braking system), you should;</vt:lpstr>
      <vt:lpstr>5. If you need to brake hard in an emergency with your vehicle equipped with ABS (anti-lock braking system), you should;</vt:lpstr>
      <vt:lpstr>6. Under inflated tires may cause to</vt:lpstr>
      <vt:lpstr>6. Under inflated tires may cause to</vt:lpstr>
      <vt:lpstr>7. What does this sign mean?</vt:lpstr>
      <vt:lpstr>7. What does this sign mean?</vt:lpstr>
      <vt:lpstr>8. A person 75 years of age or older must submit/satisfy which of the following to renew their driver’s license?</vt:lpstr>
      <vt:lpstr>8. A person 75 years of age or older must submit/satisfy which of the following to renew their driver’s license?</vt:lpstr>
      <vt:lpstr>9. What should you NOT do when you see a flag person</vt:lpstr>
      <vt:lpstr>9. What should you NOT do when you see a flag person</vt:lpstr>
      <vt:lpstr>10. When pedestrians indicate their intention to cross the street, you must;</vt:lpstr>
      <vt:lpstr>10. When pedestrians indicate their intention to cross the street, you must;</vt:lpstr>
      <vt:lpstr>11. If you miss your exit, you must</vt:lpstr>
      <vt:lpstr>11. If you miss your exit, you must</vt:lpstr>
      <vt:lpstr>12. What should you do when you see a train sounding a signal and approaching within 500 metres?</vt:lpstr>
      <vt:lpstr>12. What should you do when you see a train sounding a signal and approaching within 500 metres?</vt:lpstr>
      <vt:lpstr>13. Which of the following statement about vehicle insurance is NOT true?</vt:lpstr>
      <vt:lpstr>13. Which of the following statement about vehicle insurance is NOT true?</vt:lpstr>
      <vt:lpstr>14. Space between yourself and the vehicle ahead, behind you and to either side of you, is called?</vt:lpstr>
      <vt:lpstr>14. Space between yourself and the vehicle ahead, behind you and to either side of you, is called?</vt:lpstr>
      <vt:lpstr>15. On a multi-lane highway, slower traffic should travel in the</vt:lpstr>
      <vt:lpstr>15. On a multi-lane highway, slower traffic should travel in the</vt:lpstr>
      <vt:lpstr>16. Be cautious of large vehicle backing because</vt:lpstr>
      <vt:lpstr>16. Be cautious of large vehicle backing because</vt:lpstr>
      <vt:lpstr>17. Do not follow too closely behind cyclist because</vt:lpstr>
      <vt:lpstr>17. Do not follow too closely behind cyclist because</vt:lpstr>
      <vt:lpstr>18. If you are involve in a collision, you are requiredto report to the police or local enforcement if:</vt:lpstr>
      <vt:lpstr>18. If you are involve in a collision, you are requiredto report to the police or local enforcement if:</vt:lpstr>
      <vt:lpstr>19. For any damages less than $2,000, you must report this to the police if:</vt:lpstr>
      <vt:lpstr>19. For any damages less than $2,000, you must report this to the police if:</vt:lpstr>
      <vt:lpstr>20. What does the sign mean?</vt:lpstr>
      <vt:lpstr>20. What does the sign mean?</vt:lpstr>
      <vt:lpstr>21. What is the maximum speed limit on a provincial highway located outside an urban area?</vt:lpstr>
      <vt:lpstr>21. What is the maximum speed limit on a provincial highway located outside an urban area?</vt:lpstr>
      <vt:lpstr>22. To obtain a class 7 learner’s driver’s license you must be 14 years of age or older</vt:lpstr>
      <vt:lpstr>22. To obtain a class 7 learner’s driver’s license you must be 14 years of age or older</vt:lpstr>
      <vt:lpstr>23. From the following conditions, what is NOT common for class 7 and class 5-GDL licenses:</vt:lpstr>
      <vt:lpstr>23. From the following conditions, what is NOT common for class 7 and class 5-GDL licenses:</vt:lpstr>
      <vt:lpstr>24. You will be given 6 demerit points for:</vt:lpstr>
      <vt:lpstr>24. You will be given 6 demerit points for:</vt:lpstr>
      <vt:lpstr>25. What is the minimum years to complete both the learner’s and probationary of the GDL program</vt:lpstr>
      <vt:lpstr>25. What is the minimum years to complete both the learner’s and probationary of the GDL program</vt:lpstr>
      <vt:lpstr>26. What is the minimum licensing age for class 5 – GDL?</vt:lpstr>
      <vt:lpstr>26. What is the minimum licensing age for class 5 – GDL?</vt:lpstr>
      <vt:lpstr>27. What does a code Q on your license mean?</vt:lpstr>
      <vt:lpstr>27. What does a code Q on your license mean?</vt:lpstr>
      <vt:lpstr>28. What does a flashing yellow light mean?</vt:lpstr>
      <vt:lpstr>28. What does a flashing yellow light mean?</vt:lpstr>
      <vt:lpstr>29. What is the maximum speed limit on a roadway that is located outside an urban area?</vt:lpstr>
      <vt:lpstr>29. What is the maximum speed limit on a roadway that is located outside an urban area?</vt:lpstr>
      <vt:lpstr>30. What does the sign mean?</vt:lpstr>
      <vt:lpstr>30. What does the sign mean?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Learner’s Practice Test 1</dc:title>
  <dc:creator>Carl Aroco</dc:creator>
  <cp:lastModifiedBy>Carl Aroco</cp:lastModifiedBy>
  <cp:revision>26</cp:revision>
  <dcterms:created xsi:type="dcterms:W3CDTF">2022-02-06T18:17:59Z</dcterms:created>
  <dcterms:modified xsi:type="dcterms:W3CDTF">2023-03-15T03:28:12Z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